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3"/>
  </p:notesMasterIdLst>
  <p:sldIdLst>
    <p:sldId id="256" r:id="rId2"/>
    <p:sldId id="268" r:id="rId3"/>
    <p:sldId id="267" r:id="rId4"/>
    <p:sldId id="266" r:id="rId5"/>
    <p:sldId id="270" r:id="rId6"/>
    <p:sldId id="269" r:id="rId7"/>
    <p:sldId id="272" r:id="rId8"/>
    <p:sldId id="271" r:id="rId9"/>
    <p:sldId id="274" r:id="rId10"/>
    <p:sldId id="275" r:id="rId11"/>
    <p:sldId id="276" r:id="rId12"/>
    <p:sldId id="277" r:id="rId13"/>
    <p:sldId id="258" r:id="rId14"/>
    <p:sldId id="278" r:id="rId15"/>
    <p:sldId id="279" r:id="rId16"/>
    <p:sldId id="259" r:id="rId17"/>
    <p:sldId id="260" r:id="rId18"/>
    <p:sldId id="261" r:id="rId19"/>
    <p:sldId id="262" r:id="rId20"/>
    <p:sldId id="263" r:id="rId21"/>
    <p:sldId id="264" r:id="rId22"/>
  </p:sldIdLst>
  <p:sldSz cx="14630400" cy="8229600"/>
  <p:notesSz cx="8229600" cy="14630400"/>
  <p:embeddedFontLst>
    <p:embeddedFont>
      <p:font typeface="Algerian" panose="04020705040A02060702" pitchFamily="82" charset="0"/>
      <p:regular r:id="rId24"/>
    </p:embeddedFont>
    <p:embeddedFont>
      <p:font typeface="Nunito Semi Bold" panose="020B0604020202020204" charset="0"/>
      <p:regular r:id="rId25"/>
    </p:embeddedFont>
    <p:embeddedFont>
      <p:font typeface="PT Sans" panose="020B0503020203020204" pitchFamily="34" charset="0"/>
      <p:regular r:id="rId26"/>
      <p:bold r:id="rId27"/>
      <p:italic r:id="rId28"/>
      <p:boldItalic r:id="rId29"/>
    </p:embeddedFont>
    <p:embeddedFont>
      <p:font typeface="Sora Medium" panose="020B0604020202020204" charset="0"/>
      <p:regular r:id="rId30"/>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25" autoAdjust="0"/>
    <p:restoredTop sz="94610"/>
  </p:normalViewPr>
  <p:slideViewPr>
    <p:cSldViewPr snapToGrid="0" snapToObjects="1">
      <p:cViewPr>
        <p:scale>
          <a:sx n="70" d="100"/>
          <a:sy n="70" d="100"/>
        </p:scale>
        <p:origin x="653"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5273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2831B-8FD5-CC77-1D30-F0E741C370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F33B64-2AF9-A5EE-2313-9729788AC0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E81E04-0CF3-E400-0E2F-5C17E769C6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D90876-270B-622F-27E9-DA4C074077D1}"/>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904804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C722B-4BDC-5EE7-45A2-27A203B285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A456E9-31B2-6986-6F5E-C6749B6DD1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AB9A4F-31C3-A262-6614-57F647A53D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3E1DD2-63D9-B05D-817A-21B6DF11A7BB}"/>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907125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3518B-D6E9-6555-94A1-F3E37D0738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D3E1A7-39E4-99FD-5D6B-D6BB50E84F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CF8754-9850-5298-F434-1A6B06C77F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9A8CEA-4F0F-3968-1263-9652AF528EEB}"/>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659204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68E37-4EFA-4D05-8757-A730B9E242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187169-4681-B838-444B-9E71DE8D04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3BC62B-2246-8A5D-6CD8-39DA5D9CAD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996DBE-2639-24E1-F631-39334A7F0FAD}"/>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3593090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3E6D9-A898-8097-D605-ECC4823CD3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BD5748-DA9A-7ECE-D5EB-3915CDF413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D3D3C8-A263-A597-E527-FDE508D510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227F1D-D30A-A2F2-EFC7-709963EA5945}"/>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4202795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8AD5D-B67B-3271-94F6-FBEF18A3B2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40D038-7737-A52F-9DB3-37CB1F907A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858F99-D3F5-1E03-F039-FC2C8EFFCA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5F44BE-DF09-6EA3-FB42-7BA37D498DD8}"/>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729483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D403F-A496-92ED-A83E-5BDA3FD146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AF4E1B-2848-B850-A928-E32A81E3AC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E6B6A3-BFD0-455C-3274-BA8EE9738C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C3B07B-9B32-BBF2-BF1A-34D63610ED1E}"/>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2747476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9CDCC-0AF7-7638-EF82-0B67E706CA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1E7FF1-6CDF-DE87-F469-9DBDEC7051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977819-9DA2-DD1F-F7DF-A4DE6BD780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F9D919-E528-FF2B-3979-24331190E175}"/>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614651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15544-7D0B-7982-FDC5-552EE2242C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0A360C-BF9C-FF67-6CB5-1610BDEFB0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79D9B9-13B7-145E-3129-24287E6A73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3E5465-0FEF-C6EB-C8D1-88EF7905934D}"/>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3485365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2AD23-DFA0-8785-BF74-C45ABBC19E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28BE8D-E781-22BB-EA55-C093686C7F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23F29A-78D8-BC1C-211D-BFF7D0B55A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8C81D1-3EAC-6F98-54AC-1EADFC0F7BE2}"/>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36286802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CB511-B1FC-F74A-D9DA-294134DACE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DDBB32-5B77-30CD-A75A-60FEC932FA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8192D5-A3BC-4A50-B6A1-98BBCBEDE0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4BB2A1-7E3A-985C-CEAA-928A5C9E7D37}"/>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114219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D0481-32B5-03A1-FF7F-430BB3B122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6ECEBE-2FA7-82A1-EB7C-F20C439E43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EEEA8B-A3EB-8B20-DD9F-2BB98D31E3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17459D-1BCD-2033-6024-C12E4BC54770}"/>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3094142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0002E">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0002E">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0002E">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0002E">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0002E">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0002E">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0002E">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0002E">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0002E">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9.xml"/><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32.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p:nvPr/>
        </p:nvSpPr>
        <p:spPr>
          <a:xfrm>
            <a:off x="762001" y="628935"/>
            <a:ext cx="13118122" cy="2823148"/>
          </a:xfrm>
          <a:prstGeom prst="rect">
            <a:avLst/>
          </a:prstGeom>
          <a:noFill/>
          <a:ln/>
        </p:spPr>
        <p:txBody>
          <a:bodyPr wrap="square" lIns="0" tIns="0" rIns="0" bIns="0" rtlCol="0" anchor="t"/>
          <a:lstStyle/>
          <a:p>
            <a:pPr algn="ctr">
              <a:lnSpc>
                <a:spcPts val="5500"/>
              </a:lnSpc>
            </a:pPr>
            <a:r>
              <a:rPr lang="fr-FR" sz="4800" dirty="0">
                <a:solidFill>
                  <a:srgbClr val="FFFFFF"/>
                </a:solidFill>
                <a:latin typeface="Nunito Semi Bold" pitchFamily="34" charset="0"/>
                <a:ea typeface="Nunito Semi Bold" pitchFamily="34" charset="-122"/>
                <a:cs typeface="Nunito Semi Bold" pitchFamily="34" charset="-120"/>
              </a:rPr>
              <a:t>Présentation de L’</a:t>
            </a:r>
            <a:r>
              <a:rPr lang="en-US" sz="4800" dirty="0">
                <a:solidFill>
                  <a:srgbClr val="FFFFFF"/>
                </a:solidFill>
                <a:latin typeface="Nunito Semi Bold" pitchFamily="34" charset="0"/>
                <a:ea typeface="Nunito Semi Bold" pitchFamily="34" charset="-122"/>
                <a:cs typeface="Nunito Semi Bold" pitchFamily="34" charset="-120"/>
              </a:rPr>
              <a:t>Association pour la Promotion de l'Éducation et du Développement (APED)</a:t>
            </a:r>
            <a:endParaRPr lang="en-US" sz="4800" dirty="0"/>
          </a:p>
        </p:txBody>
      </p:sp>
      <p:sp>
        <p:nvSpPr>
          <p:cNvPr id="6" name="ZoneTexte 5">
            <a:extLst>
              <a:ext uri="{FF2B5EF4-FFF2-40B4-BE49-F238E27FC236}">
                <a16:creationId xmlns:a16="http://schemas.microsoft.com/office/drawing/2014/main" id="{32F5494E-033A-353D-90B9-62ED742C5594}"/>
              </a:ext>
            </a:extLst>
          </p:cNvPr>
          <p:cNvSpPr txBox="1"/>
          <p:nvPr/>
        </p:nvSpPr>
        <p:spPr>
          <a:xfrm>
            <a:off x="12474222" y="7766756"/>
            <a:ext cx="2156178" cy="369332"/>
          </a:xfrm>
          <a:prstGeom prst="rect">
            <a:avLst/>
          </a:prstGeom>
          <a:solidFill>
            <a:srgbClr val="00002E"/>
          </a:solidFill>
        </p:spPr>
        <p:txBody>
          <a:bodyPr wrap="square" rtlCol="0">
            <a:spAutoFit/>
          </a:bodyPr>
          <a:lstStyle/>
          <a:p>
            <a:endParaRPr lang="fr-CM" dirty="0"/>
          </a:p>
        </p:txBody>
      </p:sp>
      <p:sp>
        <p:nvSpPr>
          <p:cNvPr id="7" name="Text 0">
            <a:extLst>
              <a:ext uri="{FF2B5EF4-FFF2-40B4-BE49-F238E27FC236}">
                <a16:creationId xmlns:a16="http://schemas.microsoft.com/office/drawing/2014/main" id="{A0993760-0570-DBC5-F53D-E51840F54652}"/>
              </a:ext>
            </a:extLst>
          </p:cNvPr>
          <p:cNvSpPr/>
          <p:nvPr/>
        </p:nvSpPr>
        <p:spPr>
          <a:xfrm>
            <a:off x="762001" y="3592316"/>
            <a:ext cx="13118122" cy="2823148"/>
          </a:xfrm>
          <a:prstGeom prst="rect">
            <a:avLst/>
          </a:prstGeom>
          <a:noFill/>
          <a:ln/>
        </p:spPr>
        <p:txBody>
          <a:bodyPr wrap="square" lIns="0" tIns="0" rIns="0" bIns="0" rtlCol="0" anchor="t"/>
          <a:lstStyle/>
          <a:p>
            <a:pPr algn="ctr">
              <a:lnSpc>
                <a:spcPts val="5500"/>
              </a:lnSpc>
            </a:pPr>
            <a:endParaRPr lang="en-US" sz="4800" dirty="0"/>
          </a:p>
        </p:txBody>
      </p:sp>
      <p:pic>
        <p:nvPicPr>
          <p:cNvPr id="9" name="Image 8">
            <a:extLst>
              <a:ext uri="{FF2B5EF4-FFF2-40B4-BE49-F238E27FC236}">
                <a16:creationId xmlns:a16="http://schemas.microsoft.com/office/drawing/2014/main" id="{78B34D0B-92D7-9C27-4D0D-86EF6DDB2FBA}"/>
              </a:ext>
            </a:extLst>
          </p:cNvPr>
          <p:cNvPicPr>
            <a:picLocks noChangeAspect="1"/>
          </p:cNvPicPr>
          <p:nvPr/>
        </p:nvPicPr>
        <p:blipFill>
          <a:blip r:embed="rId3"/>
          <a:stretch>
            <a:fillRect/>
          </a:stretch>
        </p:blipFill>
        <p:spPr>
          <a:xfrm>
            <a:off x="4019264" y="3449778"/>
            <a:ext cx="6591871" cy="4191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0F004135-0A3B-846A-D14A-6EEC86C00D14}"/>
              </a:ext>
            </a:extLst>
          </p:cNvPr>
          <p:cNvSpPr/>
          <p:nvPr/>
        </p:nvSpPr>
        <p:spPr>
          <a:xfrm>
            <a:off x="4251164" y="513340"/>
            <a:ext cx="6588919" cy="708779"/>
          </a:xfrm>
          <a:prstGeom prst="rect">
            <a:avLst/>
          </a:prstGeom>
          <a:noFill/>
          <a:ln/>
        </p:spPr>
        <p:txBody>
          <a:bodyPr wrap="none" lIns="0" tIns="0" rIns="0" bIns="0" rtlCol="0" anchor="t"/>
          <a:lstStyle/>
          <a:p>
            <a:pPr marL="0" indent="0" algn="l">
              <a:lnSpc>
                <a:spcPts val="5550"/>
              </a:lnSpc>
              <a:buNone/>
            </a:pPr>
            <a:r>
              <a:rPr lang="en-US" sz="4800" b="1" dirty="0">
                <a:solidFill>
                  <a:schemeClr val="bg1"/>
                </a:solidFill>
                <a:latin typeface="Sora Medium" pitchFamily="34" charset="0"/>
                <a:ea typeface="Sora Medium" pitchFamily="34" charset="-122"/>
                <a:cs typeface="Sora Medium" pitchFamily="34" charset="-120"/>
              </a:rPr>
              <a:t>Plan de la présentation</a:t>
            </a:r>
            <a:endParaRPr lang="en-US" sz="4800" b="1" dirty="0">
              <a:solidFill>
                <a:schemeClr val="bg1"/>
              </a:solidFill>
            </a:endParaRPr>
          </a:p>
        </p:txBody>
      </p:sp>
      <p:sp>
        <p:nvSpPr>
          <p:cNvPr id="3" name="Shape 1">
            <a:extLst>
              <a:ext uri="{FF2B5EF4-FFF2-40B4-BE49-F238E27FC236}">
                <a16:creationId xmlns:a16="http://schemas.microsoft.com/office/drawing/2014/main" id="{81DB14A8-528C-3C66-F7CD-F274259A76E0}"/>
              </a:ext>
            </a:extLst>
          </p:cNvPr>
          <p:cNvSpPr/>
          <p:nvPr/>
        </p:nvSpPr>
        <p:spPr>
          <a:xfrm>
            <a:off x="839748" y="1670593"/>
            <a:ext cx="6408063" cy="1306949"/>
          </a:xfrm>
          <a:prstGeom prst="roundRect">
            <a:avLst>
              <a:gd name="adj" fmla="val 2603"/>
            </a:avLst>
          </a:prstGeom>
          <a:solidFill>
            <a:srgbClr val="26262B"/>
          </a:solidFill>
          <a:ln/>
        </p:spPr>
        <p:txBody>
          <a:bodyPr anchor="ctr"/>
          <a:lstStyle/>
          <a:p>
            <a:pPr algn="ctr"/>
            <a:r>
              <a:rPr lang="fr-FR" sz="4800" dirty="0">
                <a:solidFill>
                  <a:schemeClr val="bg1"/>
                </a:solidFill>
              </a:rPr>
              <a:t>Introduction</a:t>
            </a:r>
            <a:endParaRPr lang="fr-CM" sz="4800" dirty="0">
              <a:solidFill>
                <a:schemeClr val="bg1"/>
              </a:solidFill>
            </a:endParaRPr>
          </a:p>
        </p:txBody>
      </p:sp>
      <p:sp>
        <p:nvSpPr>
          <p:cNvPr id="4" name="Shape 4">
            <a:extLst>
              <a:ext uri="{FF2B5EF4-FFF2-40B4-BE49-F238E27FC236}">
                <a16:creationId xmlns:a16="http://schemas.microsoft.com/office/drawing/2014/main" id="{1A3BC68A-E2D4-1259-C31E-BE85DAEE920E}"/>
              </a:ext>
            </a:extLst>
          </p:cNvPr>
          <p:cNvSpPr/>
          <p:nvPr/>
        </p:nvSpPr>
        <p:spPr>
          <a:xfrm>
            <a:off x="7428667" y="1670592"/>
            <a:ext cx="6408063" cy="1306949"/>
          </a:xfrm>
          <a:prstGeom prst="roundRect">
            <a:avLst>
              <a:gd name="adj" fmla="val 2603"/>
            </a:avLst>
          </a:prstGeom>
          <a:solidFill>
            <a:srgbClr val="26262B"/>
          </a:solidFill>
          <a:ln/>
        </p:spPr>
        <p:txBody>
          <a:bodyPr anchor="ctr"/>
          <a:lstStyle/>
          <a:p>
            <a:pPr marL="0" indent="0" algn="ctr">
              <a:buNone/>
            </a:pPr>
            <a:r>
              <a:rPr lang="fr-FR" sz="3600" dirty="0">
                <a:solidFill>
                  <a:schemeClr val="bg1"/>
                </a:solidFill>
              </a:rPr>
              <a:t>4- Catégorisation DES MEMBRES</a:t>
            </a:r>
          </a:p>
        </p:txBody>
      </p:sp>
      <p:sp>
        <p:nvSpPr>
          <p:cNvPr id="5" name="Shape 7">
            <a:extLst>
              <a:ext uri="{FF2B5EF4-FFF2-40B4-BE49-F238E27FC236}">
                <a16:creationId xmlns:a16="http://schemas.microsoft.com/office/drawing/2014/main" id="{431F23B9-1AD6-D7A6-4F81-976C4A631B54}"/>
              </a:ext>
            </a:extLst>
          </p:cNvPr>
          <p:cNvSpPr/>
          <p:nvPr/>
        </p:nvSpPr>
        <p:spPr>
          <a:xfrm>
            <a:off x="839748" y="3095087"/>
            <a:ext cx="6408063" cy="1306949"/>
          </a:xfrm>
          <a:prstGeom prst="roundRect">
            <a:avLst>
              <a:gd name="adj" fmla="val 2603"/>
            </a:avLst>
          </a:prstGeom>
          <a:solidFill>
            <a:srgbClr val="26262B"/>
          </a:solidFill>
          <a:ln/>
        </p:spPr>
        <p:txBody>
          <a:bodyPr anchor="ctr"/>
          <a:lstStyle/>
          <a:p>
            <a:pPr algn="ctr"/>
            <a:r>
              <a:rPr lang="fr-FR" sz="3200" dirty="0">
                <a:solidFill>
                  <a:schemeClr val="bg1"/>
                </a:solidFill>
              </a:rPr>
              <a:t> 1- DEFINITION ET STATUT JURIDIQUE</a:t>
            </a:r>
          </a:p>
        </p:txBody>
      </p:sp>
      <p:sp>
        <p:nvSpPr>
          <p:cNvPr id="7" name="Shape 7">
            <a:extLst>
              <a:ext uri="{FF2B5EF4-FFF2-40B4-BE49-F238E27FC236}">
                <a16:creationId xmlns:a16="http://schemas.microsoft.com/office/drawing/2014/main" id="{2DD9F2B3-F43A-E3C2-0C66-A4E249D66939}"/>
              </a:ext>
            </a:extLst>
          </p:cNvPr>
          <p:cNvSpPr/>
          <p:nvPr/>
        </p:nvSpPr>
        <p:spPr>
          <a:xfrm>
            <a:off x="839747" y="4537033"/>
            <a:ext cx="6408063" cy="1306949"/>
          </a:xfrm>
          <a:prstGeom prst="roundRect">
            <a:avLst>
              <a:gd name="adj" fmla="val 2603"/>
            </a:avLst>
          </a:prstGeom>
          <a:solidFill>
            <a:srgbClr val="26262B"/>
          </a:solidFill>
          <a:ln/>
        </p:spPr>
        <p:txBody>
          <a:bodyPr anchor="ctr"/>
          <a:lstStyle/>
          <a:p>
            <a:pPr marL="0" indent="0" algn="ctr">
              <a:buNone/>
            </a:pPr>
            <a:r>
              <a:rPr lang="fr-FR" sz="3200" dirty="0">
                <a:solidFill>
                  <a:schemeClr val="bg1"/>
                </a:solidFill>
              </a:rPr>
              <a:t>2- REPRESENTATION TERRITORIALE ET OBJECTIF</a:t>
            </a:r>
          </a:p>
        </p:txBody>
      </p:sp>
      <p:sp>
        <p:nvSpPr>
          <p:cNvPr id="8" name="Shape 7">
            <a:extLst>
              <a:ext uri="{FF2B5EF4-FFF2-40B4-BE49-F238E27FC236}">
                <a16:creationId xmlns:a16="http://schemas.microsoft.com/office/drawing/2014/main" id="{F8DA9152-7898-1F31-44B1-83DE824E2FC3}"/>
              </a:ext>
            </a:extLst>
          </p:cNvPr>
          <p:cNvSpPr/>
          <p:nvPr/>
        </p:nvSpPr>
        <p:spPr>
          <a:xfrm>
            <a:off x="839747" y="5978979"/>
            <a:ext cx="6408063" cy="1306949"/>
          </a:xfrm>
          <a:prstGeom prst="roundRect">
            <a:avLst>
              <a:gd name="adj" fmla="val 2603"/>
            </a:avLst>
          </a:prstGeom>
          <a:solidFill>
            <a:srgbClr val="26262B"/>
          </a:solidFill>
          <a:ln/>
        </p:spPr>
        <p:txBody>
          <a:bodyPr anchor="ctr"/>
          <a:lstStyle/>
          <a:p>
            <a:pPr marL="0" indent="0" algn="ctr">
              <a:buNone/>
            </a:pPr>
            <a:r>
              <a:rPr lang="fr-FR" sz="3200" dirty="0">
                <a:solidFill>
                  <a:schemeClr val="bg1"/>
                </a:solidFill>
              </a:rPr>
              <a:t>3- ORGANES DE L’ASSOCIATION</a:t>
            </a:r>
          </a:p>
        </p:txBody>
      </p:sp>
      <p:sp>
        <p:nvSpPr>
          <p:cNvPr id="9" name="Shape 4">
            <a:extLst>
              <a:ext uri="{FF2B5EF4-FFF2-40B4-BE49-F238E27FC236}">
                <a16:creationId xmlns:a16="http://schemas.microsoft.com/office/drawing/2014/main" id="{7BC99BA7-8AA5-54AF-F2B2-93374BD3D7C3}"/>
              </a:ext>
            </a:extLst>
          </p:cNvPr>
          <p:cNvSpPr/>
          <p:nvPr/>
        </p:nvSpPr>
        <p:spPr>
          <a:xfrm>
            <a:off x="7428667" y="3095087"/>
            <a:ext cx="6408063" cy="1306949"/>
          </a:xfrm>
          <a:prstGeom prst="roundRect">
            <a:avLst>
              <a:gd name="adj" fmla="val 2603"/>
            </a:avLst>
          </a:prstGeom>
          <a:solidFill>
            <a:srgbClr val="26262B"/>
          </a:solidFill>
          <a:ln/>
        </p:spPr>
        <p:txBody>
          <a:bodyPr anchor="ctr"/>
          <a:lstStyle/>
          <a:p>
            <a:pPr marL="0" indent="0" algn="ctr">
              <a:buNone/>
            </a:pPr>
            <a:r>
              <a:rPr lang="fr-FR" sz="3600" dirty="0">
                <a:solidFill>
                  <a:schemeClr val="bg1"/>
                </a:solidFill>
              </a:rPr>
              <a:t>5- DOMAINES D’ACTIVITE</a:t>
            </a:r>
          </a:p>
        </p:txBody>
      </p:sp>
      <p:sp>
        <p:nvSpPr>
          <p:cNvPr id="10" name="Shape 4">
            <a:extLst>
              <a:ext uri="{FF2B5EF4-FFF2-40B4-BE49-F238E27FC236}">
                <a16:creationId xmlns:a16="http://schemas.microsoft.com/office/drawing/2014/main" id="{07F05D37-924B-AF28-6281-6CF96C3F50FD}"/>
              </a:ext>
            </a:extLst>
          </p:cNvPr>
          <p:cNvSpPr/>
          <p:nvPr/>
        </p:nvSpPr>
        <p:spPr>
          <a:xfrm>
            <a:off x="7428667" y="4537033"/>
            <a:ext cx="6408063" cy="1306949"/>
          </a:xfrm>
          <a:prstGeom prst="roundRect">
            <a:avLst>
              <a:gd name="adj" fmla="val 2603"/>
            </a:avLst>
          </a:prstGeom>
          <a:solidFill>
            <a:srgbClr val="26262B"/>
          </a:solidFill>
          <a:ln/>
        </p:spPr>
        <p:txBody>
          <a:bodyPr anchor="ctr"/>
          <a:lstStyle/>
          <a:p>
            <a:pPr marL="0" indent="0" algn="ctr">
              <a:buNone/>
            </a:pPr>
            <a:r>
              <a:rPr lang="fr-FR" sz="3600" dirty="0">
                <a:solidFill>
                  <a:schemeClr val="bg1"/>
                </a:solidFill>
              </a:rPr>
              <a:t>5- DOMAINES D’ACTIVITE</a:t>
            </a:r>
          </a:p>
        </p:txBody>
      </p:sp>
    </p:spTree>
    <p:extLst>
      <p:ext uri="{BB962C8B-B14F-4D97-AF65-F5344CB8AC3E}">
        <p14:creationId xmlns:p14="http://schemas.microsoft.com/office/powerpoint/2010/main" val="3615126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0C24C-9B75-C0E1-9253-8CC04B271492}"/>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B5FE257E-FB58-4D1A-649E-40D815F20165}"/>
              </a:ext>
            </a:extLst>
          </p:cNvPr>
          <p:cNvSpPr/>
          <p:nvPr/>
        </p:nvSpPr>
        <p:spPr>
          <a:xfrm>
            <a:off x="762001" y="2273165"/>
            <a:ext cx="13118122" cy="1317096"/>
          </a:xfrm>
          <a:prstGeom prst="rect">
            <a:avLst/>
          </a:prstGeom>
          <a:noFill/>
          <a:ln/>
        </p:spPr>
        <p:txBody>
          <a:bodyPr wrap="square" lIns="0" tIns="0" rIns="0" bIns="0" rtlCol="0" anchor="t"/>
          <a:lstStyle/>
          <a:p>
            <a:pPr algn="ctr">
              <a:lnSpc>
                <a:spcPts val="5500"/>
              </a:lnSpc>
            </a:pPr>
            <a:r>
              <a:rPr lang="fr-FR" sz="8800" dirty="0">
                <a:solidFill>
                  <a:srgbClr val="FFFFFF"/>
                </a:solidFill>
                <a:latin typeface="Nunito Semi Bold" pitchFamily="34" charset="0"/>
                <a:ea typeface="Nunito Semi Bold" pitchFamily="34" charset="-122"/>
                <a:cs typeface="Nunito Semi Bold" pitchFamily="34" charset="-120"/>
              </a:rPr>
              <a:t>INTRODUCTION</a:t>
            </a:r>
            <a:endParaRPr lang="en-US" sz="8800" dirty="0"/>
          </a:p>
        </p:txBody>
      </p:sp>
      <p:sp>
        <p:nvSpPr>
          <p:cNvPr id="6" name="ZoneTexte 5">
            <a:extLst>
              <a:ext uri="{FF2B5EF4-FFF2-40B4-BE49-F238E27FC236}">
                <a16:creationId xmlns:a16="http://schemas.microsoft.com/office/drawing/2014/main" id="{80BF552D-3673-707D-693E-EF3833208517}"/>
              </a:ext>
            </a:extLst>
          </p:cNvPr>
          <p:cNvSpPr txBox="1"/>
          <p:nvPr/>
        </p:nvSpPr>
        <p:spPr>
          <a:xfrm>
            <a:off x="12474222" y="7766756"/>
            <a:ext cx="2156178" cy="369332"/>
          </a:xfrm>
          <a:prstGeom prst="rect">
            <a:avLst/>
          </a:prstGeom>
          <a:solidFill>
            <a:srgbClr val="00002E"/>
          </a:solidFill>
        </p:spPr>
        <p:txBody>
          <a:bodyPr wrap="square" rtlCol="0">
            <a:spAutoFit/>
          </a:bodyPr>
          <a:lstStyle/>
          <a:p>
            <a:endParaRPr lang="fr-CM" dirty="0"/>
          </a:p>
        </p:txBody>
      </p:sp>
      <p:sp>
        <p:nvSpPr>
          <p:cNvPr id="7" name="Text 0">
            <a:extLst>
              <a:ext uri="{FF2B5EF4-FFF2-40B4-BE49-F238E27FC236}">
                <a16:creationId xmlns:a16="http://schemas.microsoft.com/office/drawing/2014/main" id="{D0F5647C-6DDA-5C33-3DF4-35E70D2532FC}"/>
              </a:ext>
            </a:extLst>
          </p:cNvPr>
          <p:cNvSpPr/>
          <p:nvPr/>
        </p:nvSpPr>
        <p:spPr>
          <a:xfrm>
            <a:off x="762001" y="3592316"/>
            <a:ext cx="13118122" cy="2823148"/>
          </a:xfrm>
          <a:prstGeom prst="rect">
            <a:avLst/>
          </a:prstGeom>
          <a:noFill/>
          <a:ln/>
        </p:spPr>
        <p:txBody>
          <a:bodyPr wrap="square" lIns="0" tIns="0" rIns="0" bIns="0" rtlCol="0" anchor="t"/>
          <a:lstStyle/>
          <a:p>
            <a:pPr algn="ctr">
              <a:lnSpc>
                <a:spcPts val="5500"/>
              </a:lnSpc>
            </a:pPr>
            <a:endParaRPr lang="en-US" sz="4800" dirty="0"/>
          </a:p>
        </p:txBody>
      </p:sp>
      <p:pic>
        <p:nvPicPr>
          <p:cNvPr id="9" name="Image 8">
            <a:extLst>
              <a:ext uri="{FF2B5EF4-FFF2-40B4-BE49-F238E27FC236}">
                <a16:creationId xmlns:a16="http://schemas.microsoft.com/office/drawing/2014/main" id="{432B84A9-161A-5B8C-300D-595599AF6A6B}"/>
              </a:ext>
            </a:extLst>
          </p:cNvPr>
          <p:cNvPicPr>
            <a:picLocks noChangeAspect="1"/>
          </p:cNvPicPr>
          <p:nvPr/>
        </p:nvPicPr>
        <p:blipFill>
          <a:blip r:embed="rId3"/>
          <a:stretch>
            <a:fillRect/>
          </a:stretch>
        </p:blipFill>
        <p:spPr>
          <a:xfrm>
            <a:off x="4019264" y="3449778"/>
            <a:ext cx="6591871" cy="4191363"/>
          </a:xfrm>
          <a:prstGeom prst="rect">
            <a:avLst/>
          </a:prstGeom>
        </p:spPr>
      </p:pic>
    </p:spTree>
    <p:extLst>
      <p:ext uri="{BB962C8B-B14F-4D97-AF65-F5344CB8AC3E}">
        <p14:creationId xmlns:p14="http://schemas.microsoft.com/office/powerpoint/2010/main" val="2781533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95784-9594-86CA-CF20-112F501FE1BD}"/>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10D86E57-6373-3BF8-D22B-0A29C3910E96}"/>
              </a:ext>
            </a:extLst>
          </p:cNvPr>
          <p:cNvSpPr/>
          <p:nvPr/>
        </p:nvSpPr>
        <p:spPr>
          <a:xfrm>
            <a:off x="785446" y="1212532"/>
            <a:ext cx="13007231" cy="2112050"/>
          </a:xfrm>
          <a:prstGeom prst="rect">
            <a:avLst/>
          </a:prstGeom>
          <a:noFill/>
          <a:ln/>
        </p:spPr>
        <p:txBody>
          <a:bodyPr wrap="square" lIns="0" tIns="0" rIns="0" bIns="0" rtlCol="0" anchor="t"/>
          <a:lstStyle/>
          <a:p>
            <a:r>
              <a:rPr lang="fr-FR" sz="4400" dirty="0">
                <a:solidFill>
                  <a:schemeClr val="bg1"/>
                </a:solidFill>
                <a:latin typeface="Times New Roman" panose="02020603050405020304" pitchFamily="18" charset="0"/>
                <a:cs typeface="Times New Roman" panose="02020603050405020304" pitchFamily="18" charset="0"/>
              </a:rPr>
              <a:t>Considérant que la pauvreté est un frein au développement, que le taux de déperdition de la jeunesse camerounaise est de plus de plus croissante;</a:t>
            </a:r>
          </a:p>
        </p:txBody>
      </p:sp>
      <p:sp>
        <p:nvSpPr>
          <p:cNvPr id="4" name="Text 1">
            <a:extLst>
              <a:ext uri="{FF2B5EF4-FFF2-40B4-BE49-F238E27FC236}">
                <a16:creationId xmlns:a16="http://schemas.microsoft.com/office/drawing/2014/main" id="{BF0F9B34-5EFE-2917-9373-5FDB6B999679}"/>
              </a:ext>
            </a:extLst>
          </p:cNvPr>
          <p:cNvSpPr/>
          <p:nvPr/>
        </p:nvSpPr>
        <p:spPr>
          <a:xfrm>
            <a:off x="797169" y="4359087"/>
            <a:ext cx="13036061" cy="2715191"/>
          </a:xfrm>
          <a:prstGeom prst="rect">
            <a:avLst/>
          </a:prstGeom>
          <a:noFill/>
          <a:ln/>
        </p:spPr>
        <p:txBody>
          <a:bodyPr wrap="square" lIns="0" tIns="0" rIns="0" bIns="0" rtlCol="0" anchor="t"/>
          <a:lstStyle/>
          <a:p>
            <a:pPr algn="just"/>
            <a:r>
              <a:rPr lang="fr-FR" sz="4400" dirty="0">
                <a:solidFill>
                  <a:schemeClr val="bg1"/>
                </a:solidFill>
                <a:latin typeface="Times New Roman" panose="02020603050405020304" pitchFamily="18" charset="0"/>
                <a:cs typeface="Times New Roman" panose="02020603050405020304" pitchFamily="18" charset="0"/>
              </a:rPr>
              <a:t>Considérant que la jeunesse et les femmes représentent la partie la plus importante de la population et par conséquent occupent une place prépondérante dans le développement du Cameroun;</a:t>
            </a:r>
          </a:p>
        </p:txBody>
      </p:sp>
      <p:sp>
        <p:nvSpPr>
          <p:cNvPr id="6" name="ZoneTexte 5">
            <a:extLst>
              <a:ext uri="{FF2B5EF4-FFF2-40B4-BE49-F238E27FC236}">
                <a16:creationId xmlns:a16="http://schemas.microsoft.com/office/drawing/2014/main" id="{E352F790-4DC3-EB8C-0F2E-ABA536E25F6B}"/>
              </a:ext>
            </a:extLst>
          </p:cNvPr>
          <p:cNvSpPr txBox="1"/>
          <p:nvPr/>
        </p:nvSpPr>
        <p:spPr>
          <a:xfrm>
            <a:off x="12474222" y="7766756"/>
            <a:ext cx="2156178" cy="369332"/>
          </a:xfrm>
          <a:prstGeom prst="rect">
            <a:avLst/>
          </a:prstGeom>
          <a:solidFill>
            <a:srgbClr val="00002E"/>
          </a:solidFill>
        </p:spPr>
        <p:txBody>
          <a:bodyPr wrap="square" rtlCol="0">
            <a:spAutoFit/>
          </a:bodyPr>
          <a:lstStyle/>
          <a:p>
            <a:endParaRPr lang="fr-CM" dirty="0"/>
          </a:p>
        </p:txBody>
      </p:sp>
    </p:spTree>
    <p:extLst>
      <p:ext uri="{BB962C8B-B14F-4D97-AF65-F5344CB8AC3E}">
        <p14:creationId xmlns:p14="http://schemas.microsoft.com/office/powerpoint/2010/main" val="1922689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E7689-6470-593B-D800-4AC984537F77}"/>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C21C343D-8E17-CA19-C60F-ADA3BDA79EBA}"/>
              </a:ext>
            </a:extLst>
          </p:cNvPr>
          <p:cNvSpPr/>
          <p:nvPr/>
        </p:nvSpPr>
        <p:spPr>
          <a:xfrm>
            <a:off x="797169" y="720163"/>
            <a:ext cx="13007231" cy="2112050"/>
          </a:xfrm>
          <a:prstGeom prst="rect">
            <a:avLst/>
          </a:prstGeom>
          <a:noFill/>
          <a:ln/>
        </p:spPr>
        <p:txBody>
          <a:bodyPr wrap="square" lIns="0" tIns="0" rIns="0" bIns="0" rtlCol="0" anchor="t"/>
          <a:lstStyle/>
          <a:p>
            <a:pPr algn="just"/>
            <a:r>
              <a:rPr lang="fr-FR" sz="4000" dirty="0">
                <a:solidFill>
                  <a:schemeClr val="bg1"/>
                </a:solidFill>
                <a:latin typeface="Times New Roman" panose="02020603050405020304" pitchFamily="18" charset="0"/>
                <a:cs typeface="Times New Roman" panose="02020603050405020304" pitchFamily="18" charset="0"/>
              </a:rPr>
              <a:t>Considérant que l’éducation, la formation,, l’accompagnement, l’orientation, la professionnalisation, le professionnalisme, la reconversion socioprofessionnelle sont des leviers pour l’autonomisation et la responsabilisation des jeunes et des femmes;</a:t>
            </a:r>
          </a:p>
        </p:txBody>
      </p:sp>
      <p:sp>
        <p:nvSpPr>
          <p:cNvPr id="4" name="Text 1">
            <a:extLst>
              <a:ext uri="{FF2B5EF4-FFF2-40B4-BE49-F238E27FC236}">
                <a16:creationId xmlns:a16="http://schemas.microsoft.com/office/drawing/2014/main" id="{964FE56E-9393-7FA6-FF6D-5CF174F2A503}"/>
              </a:ext>
            </a:extLst>
          </p:cNvPr>
          <p:cNvSpPr/>
          <p:nvPr/>
        </p:nvSpPr>
        <p:spPr>
          <a:xfrm>
            <a:off x="797169" y="4076613"/>
            <a:ext cx="13036061" cy="1572790"/>
          </a:xfrm>
          <a:prstGeom prst="rect">
            <a:avLst/>
          </a:prstGeom>
          <a:noFill/>
          <a:ln/>
        </p:spPr>
        <p:txBody>
          <a:bodyPr wrap="square" lIns="0" tIns="0" rIns="0" bIns="0" rtlCol="0" anchor="t"/>
          <a:lstStyle/>
          <a:p>
            <a:pPr algn="just"/>
            <a:r>
              <a:rPr lang="fr-FR" sz="4000" dirty="0">
                <a:solidFill>
                  <a:schemeClr val="bg1"/>
                </a:solidFill>
                <a:latin typeface="Times New Roman" panose="02020603050405020304" pitchFamily="18" charset="0"/>
                <a:cs typeface="Times New Roman" panose="02020603050405020304" pitchFamily="18" charset="0"/>
              </a:rPr>
              <a:t>APED a vu le jour, dans le but d’apporter sa pierre pour la construction d’une population responsable et entreprenante.</a:t>
            </a:r>
          </a:p>
        </p:txBody>
      </p:sp>
      <p:sp>
        <p:nvSpPr>
          <p:cNvPr id="6" name="ZoneTexte 5">
            <a:extLst>
              <a:ext uri="{FF2B5EF4-FFF2-40B4-BE49-F238E27FC236}">
                <a16:creationId xmlns:a16="http://schemas.microsoft.com/office/drawing/2014/main" id="{E499B352-081E-9760-FDC8-A5142FAF0A8D}"/>
              </a:ext>
            </a:extLst>
          </p:cNvPr>
          <p:cNvSpPr txBox="1"/>
          <p:nvPr/>
        </p:nvSpPr>
        <p:spPr>
          <a:xfrm>
            <a:off x="12474222" y="7766756"/>
            <a:ext cx="2156178" cy="369332"/>
          </a:xfrm>
          <a:prstGeom prst="rect">
            <a:avLst/>
          </a:prstGeom>
          <a:solidFill>
            <a:srgbClr val="00002E"/>
          </a:solidFill>
        </p:spPr>
        <p:txBody>
          <a:bodyPr wrap="square" rtlCol="0">
            <a:spAutoFit/>
          </a:bodyPr>
          <a:lstStyle/>
          <a:p>
            <a:endParaRPr lang="fr-CM" dirty="0"/>
          </a:p>
        </p:txBody>
      </p:sp>
      <p:sp>
        <p:nvSpPr>
          <p:cNvPr id="2" name="Text 1">
            <a:extLst>
              <a:ext uri="{FF2B5EF4-FFF2-40B4-BE49-F238E27FC236}">
                <a16:creationId xmlns:a16="http://schemas.microsoft.com/office/drawing/2014/main" id="{FFC4F2B7-0532-92E7-0139-D0F84BF8A170}"/>
              </a:ext>
            </a:extLst>
          </p:cNvPr>
          <p:cNvSpPr/>
          <p:nvPr/>
        </p:nvSpPr>
        <p:spPr>
          <a:xfrm>
            <a:off x="797169" y="5934686"/>
            <a:ext cx="13036061" cy="1572790"/>
          </a:xfrm>
          <a:prstGeom prst="rect">
            <a:avLst/>
          </a:prstGeom>
          <a:noFill/>
          <a:ln/>
        </p:spPr>
        <p:txBody>
          <a:bodyPr wrap="square" lIns="0" tIns="0" rIns="0" bIns="0" rtlCol="0" anchor="t"/>
          <a:lstStyle/>
          <a:p>
            <a:pPr algn="just"/>
            <a:r>
              <a:rPr lang="fr-FR" sz="4000" dirty="0">
                <a:solidFill>
                  <a:schemeClr val="bg1"/>
                </a:solidFill>
                <a:latin typeface="Times New Roman" panose="02020603050405020304" pitchFamily="18" charset="0"/>
                <a:cs typeface="Times New Roman" panose="02020603050405020304" pitchFamily="18" charset="0"/>
              </a:rPr>
              <a:t>Cette présentation vise à vous dire ce que représente APED, quel est son but, avec qui nous travaillons et ce que nous faisons.</a:t>
            </a:r>
          </a:p>
        </p:txBody>
      </p:sp>
    </p:spTree>
    <p:extLst>
      <p:ext uri="{BB962C8B-B14F-4D97-AF65-F5344CB8AC3E}">
        <p14:creationId xmlns:p14="http://schemas.microsoft.com/office/powerpoint/2010/main" val="1368333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F59B8-F631-B9B4-76D6-F906F929D969}"/>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6C50E217-B254-C8E9-0A51-621FB809B705}"/>
              </a:ext>
            </a:extLst>
          </p:cNvPr>
          <p:cNvSpPr/>
          <p:nvPr/>
        </p:nvSpPr>
        <p:spPr>
          <a:xfrm>
            <a:off x="6558586" y="3604040"/>
            <a:ext cx="7468553" cy="2112050"/>
          </a:xfrm>
          <a:prstGeom prst="rect">
            <a:avLst/>
          </a:prstGeom>
          <a:noFill/>
          <a:ln/>
        </p:spPr>
        <p:txBody>
          <a:bodyPr wrap="square" lIns="0" tIns="0" rIns="0" bIns="0" rtlCol="0" anchor="t"/>
          <a:lstStyle/>
          <a:p>
            <a:pPr marL="857250" indent="-857250" algn="ctr">
              <a:lnSpc>
                <a:spcPts val="5500"/>
              </a:lnSpc>
              <a:buFont typeface="+mj-lt"/>
              <a:buAutoNum type="romanUcPeriod"/>
            </a:pPr>
            <a:r>
              <a:rPr lang="fr-FR" sz="4400" dirty="0">
                <a:solidFill>
                  <a:srgbClr val="FFC000"/>
                </a:solidFill>
                <a:latin typeface="Algerian" panose="04020705040A02060702" pitchFamily="82" charset="0"/>
              </a:rPr>
              <a:t>DEFINITION ET STATUT JURIDIQUE</a:t>
            </a:r>
            <a:endParaRPr lang="en-US" sz="4400" dirty="0"/>
          </a:p>
        </p:txBody>
      </p:sp>
      <p:sp>
        <p:nvSpPr>
          <p:cNvPr id="6" name="ZoneTexte 5">
            <a:extLst>
              <a:ext uri="{FF2B5EF4-FFF2-40B4-BE49-F238E27FC236}">
                <a16:creationId xmlns:a16="http://schemas.microsoft.com/office/drawing/2014/main" id="{24CDD61B-1C2C-783F-7F01-9E4B4D3D3898}"/>
              </a:ext>
            </a:extLst>
          </p:cNvPr>
          <p:cNvSpPr txBox="1"/>
          <p:nvPr/>
        </p:nvSpPr>
        <p:spPr>
          <a:xfrm>
            <a:off x="12474222" y="7766756"/>
            <a:ext cx="2156178" cy="369332"/>
          </a:xfrm>
          <a:prstGeom prst="rect">
            <a:avLst/>
          </a:prstGeom>
          <a:solidFill>
            <a:srgbClr val="00002E"/>
          </a:solidFill>
        </p:spPr>
        <p:txBody>
          <a:bodyPr wrap="square" rtlCol="0">
            <a:spAutoFit/>
          </a:bodyPr>
          <a:lstStyle/>
          <a:p>
            <a:endParaRPr lang="fr-CM" dirty="0"/>
          </a:p>
        </p:txBody>
      </p:sp>
      <p:pic>
        <p:nvPicPr>
          <p:cNvPr id="7" name="Image 0" descr="preencoded.png">
            <a:extLst>
              <a:ext uri="{FF2B5EF4-FFF2-40B4-BE49-F238E27FC236}">
                <a16:creationId xmlns:a16="http://schemas.microsoft.com/office/drawing/2014/main" id="{4D467207-033F-5D5F-C6DE-DBDEBC724259}"/>
              </a:ext>
            </a:extLst>
          </p:cNvPr>
          <p:cNvPicPr>
            <a:picLocks noChangeAspect="1"/>
          </p:cNvPicPr>
          <p:nvPr/>
        </p:nvPicPr>
        <p:blipFill>
          <a:blip r:embed="rId3"/>
          <a:stretch>
            <a:fillRect/>
          </a:stretch>
        </p:blipFill>
        <p:spPr>
          <a:xfrm>
            <a:off x="-18062" y="0"/>
            <a:ext cx="5486400" cy="8229600"/>
          </a:xfrm>
          <a:prstGeom prst="rect">
            <a:avLst/>
          </a:prstGeom>
        </p:spPr>
      </p:pic>
    </p:spTree>
    <p:extLst>
      <p:ext uri="{BB962C8B-B14F-4D97-AF65-F5344CB8AC3E}">
        <p14:creationId xmlns:p14="http://schemas.microsoft.com/office/powerpoint/2010/main" val="1930969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E12B3-3688-F1CD-3A1A-A09CC9414CA3}"/>
            </a:ext>
          </a:extLst>
        </p:cNvPr>
        <p:cNvGrpSpPr/>
        <p:nvPr/>
      </p:nvGrpSpPr>
      <p:grpSpPr>
        <a:xfrm>
          <a:off x="0" y="0"/>
          <a:ext cx="0" cy="0"/>
          <a:chOff x="0" y="0"/>
          <a:chExt cx="0" cy="0"/>
        </a:xfrm>
      </p:grpSpPr>
      <p:sp>
        <p:nvSpPr>
          <p:cNvPr id="4" name="Text 1">
            <a:extLst>
              <a:ext uri="{FF2B5EF4-FFF2-40B4-BE49-F238E27FC236}">
                <a16:creationId xmlns:a16="http://schemas.microsoft.com/office/drawing/2014/main" id="{F2DCF4ED-2FE2-6C29-594A-C32806E103D8}"/>
              </a:ext>
            </a:extLst>
          </p:cNvPr>
          <p:cNvSpPr/>
          <p:nvPr/>
        </p:nvSpPr>
        <p:spPr>
          <a:xfrm>
            <a:off x="744415" y="1236785"/>
            <a:ext cx="13141570" cy="5756030"/>
          </a:xfrm>
          <a:prstGeom prst="rect">
            <a:avLst/>
          </a:prstGeom>
          <a:noFill/>
          <a:ln/>
        </p:spPr>
        <p:txBody>
          <a:bodyPr wrap="square" lIns="0" tIns="0" rIns="0" bIns="0" rtlCol="0" anchor="t"/>
          <a:lstStyle/>
          <a:p>
            <a:pPr marL="0" indent="0" algn="l">
              <a:lnSpc>
                <a:spcPts val="3000"/>
              </a:lnSpc>
              <a:buNone/>
            </a:pPr>
            <a:endParaRPr lang="en-US" sz="4400" dirty="0">
              <a:solidFill>
                <a:schemeClr val="bg1"/>
              </a:solidFill>
              <a:latin typeface="Times New Roman" panose="02020603050405020304" pitchFamily="18" charset="0"/>
              <a:ea typeface="PT Sans" pitchFamily="34" charset="-122"/>
              <a:cs typeface="Times New Roman" panose="02020603050405020304" pitchFamily="18" charset="0"/>
            </a:endParaRPr>
          </a:p>
          <a:p>
            <a:r>
              <a:rPr lang="en-US" sz="4400" dirty="0">
                <a:solidFill>
                  <a:schemeClr val="bg1"/>
                </a:solidFill>
                <a:latin typeface="Times New Roman" panose="02020603050405020304" pitchFamily="18" charset="0"/>
                <a:ea typeface="PT Sans" pitchFamily="34" charset="-122"/>
                <a:cs typeface="Times New Roman" panose="02020603050405020304" pitchFamily="18" charset="0"/>
              </a:rPr>
              <a:t>Fondée en 2007, APED </a:t>
            </a:r>
            <a:r>
              <a:rPr lang="fr-FR" sz="4400" dirty="0">
                <a:solidFill>
                  <a:schemeClr val="bg1"/>
                </a:solidFill>
                <a:latin typeface="Times New Roman" panose="02020603050405020304" pitchFamily="18" charset="0"/>
                <a:cs typeface="Times New Roman" panose="02020603050405020304" pitchFamily="18" charset="0"/>
              </a:rPr>
              <a:t>est une association camerounaise, apolitique et à but non lucratif. Son siège social est situé à Yaoundé, avec une représentation active dans la région du Nord, notamment dans la ville de Garoua. Elle est légalement reconnue sous le numéro de déclaration </a:t>
            </a:r>
            <a:br>
              <a:rPr lang="fr-FR" sz="4400" dirty="0">
                <a:solidFill>
                  <a:schemeClr val="bg1"/>
                </a:solidFill>
                <a:latin typeface="Times New Roman" panose="02020603050405020304" pitchFamily="18" charset="0"/>
                <a:cs typeface="Times New Roman" panose="02020603050405020304" pitchFamily="18" charset="0"/>
              </a:rPr>
            </a:br>
            <a:r>
              <a:rPr lang="fr-FR" sz="4400" dirty="0">
                <a:solidFill>
                  <a:schemeClr val="bg1"/>
                </a:solidFill>
                <a:latin typeface="Times New Roman" panose="02020603050405020304" pitchFamily="18" charset="0"/>
                <a:cs typeface="Times New Roman" panose="02020603050405020304" pitchFamily="18" charset="0"/>
              </a:rPr>
              <a:t>n° 000629/RDA/J06/BAPP en date du 26 juin 2007.</a:t>
            </a:r>
            <a:endParaRPr lang="en-US" sz="4400" dirty="0">
              <a:solidFill>
                <a:schemeClr val="bg1"/>
              </a:solidFill>
              <a:latin typeface="Times New Roman" panose="02020603050405020304" pitchFamily="18" charset="0"/>
              <a:ea typeface="PT Sans" pitchFamily="34" charset="-122"/>
              <a:cs typeface="Times New Roman" panose="02020603050405020304" pitchFamily="18" charset="0"/>
            </a:endParaRPr>
          </a:p>
        </p:txBody>
      </p:sp>
      <p:sp>
        <p:nvSpPr>
          <p:cNvPr id="6" name="ZoneTexte 5">
            <a:extLst>
              <a:ext uri="{FF2B5EF4-FFF2-40B4-BE49-F238E27FC236}">
                <a16:creationId xmlns:a16="http://schemas.microsoft.com/office/drawing/2014/main" id="{19FC8BD7-8B07-F311-EC5A-43E532BA5EA4}"/>
              </a:ext>
            </a:extLst>
          </p:cNvPr>
          <p:cNvSpPr txBox="1"/>
          <p:nvPr/>
        </p:nvSpPr>
        <p:spPr>
          <a:xfrm>
            <a:off x="12474222" y="7766756"/>
            <a:ext cx="2156178" cy="369332"/>
          </a:xfrm>
          <a:prstGeom prst="rect">
            <a:avLst/>
          </a:prstGeom>
          <a:solidFill>
            <a:srgbClr val="00002E"/>
          </a:solidFill>
        </p:spPr>
        <p:txBody>
          <a:bodyPr wrap="square" rtlCol="0">
            <a:spAutoFit/>
          </a:bodyPr>
          <a:lstStyle/>
          <a:p>
            <a:endParaRPr lang="fr-CM" dirty="0"/>
          </a:p>
        </p:txBody>
      </p:sp>
    </p:spTree>
    <p:extLst>
      <p:ext uri="{BB962C8B-B14F-4D97-AF65-F5344CB8AC3E}">
        <p14:creationId xmlns:p14="http://schemas.microsoft.com/office/powerpoint/2010/main" val="1421558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54E35-CDBA-F874-25F9-41397DD2687D}"/>
            </a:ext>
          </a:extLst>
        </p:cNvPr>
        <p:cNvGrpSpPr/>
        <p:nvPr/>
      </p:nvGrpSpPr>
      <p:grpSpPr>
        <a:xfrm>
          <a:off x="0" y="0"/>
          <a:ext cx="0" cy="0"/>
          <a:chOff x="0" y="0"/>
          <a:chExt cx="0" cy="0"/>
        </a:xfrm>
      </p:grpSpPr>
      <p:sp>
        <p:nvSpPr>
          <p:cNvPr id="5" name="Text 2">
            <a:extLst>
              <a:ext uri="{FF2B5EF4-FFF2-40B4-BE49-F238E27FC236}">
                <a16:creationId xmlns:a16="http://schemas.microsoft.com/office/drawing/2014/main" id="{6FB72080-3810-FA52-7B49-B453DF45F686}"/>
              </a:ext>
            </a:extLst>
          </p:cNvPr>
          <p:cNvSpPr/>
          <p:nvPr/>
        </p:nvSpPr>
        <p:spPr>
          <a:xfrm>
            <a:off x="835030" y="1570892"/>
            <a:ext cx="12960339" cy="5521570"/>
          </a:xfrm>
          <a:prstGeom prst="rect">
            <a:avLst/>
          </a:prstGeom>
          <a:noFill/>
          <a:ln/>
        </p:spPr>
        <p:txBody>
          <a:bodyPr wrap="square" lIns="0" tIns="0" rIns="0" bIns="0" rtlCol="0" anchor="t"/>
          <a:lstStyle/>
          <a:p>
            <a:r>
              <a:rPr lang="fr-FR" sz="4000" dirty="0">
                <a:solidFill>
                  <a:schemeClr val="bg1"/>
                </a:solidFill>
                <a:latin typeface="Times New Roman" panose="02020603050405020304" pitchFamily="18" charset="0"/>
                <a:cs typeface="Times New Roman" panose="02020603050405020304" pitchFamily="18" charset="0"/>
              </a:rPr>
              <a:t>Avec sa devise </a:t>
            </a:r>
            <a:r>
              <a:rPr lang="fr-FR" sz="4000" b="1" dirty="0">
                <a:solidFill>
                  <a:schemeClr val="bg1"/>
                </a:solidFill>
                <a:latin typeface="Times New Roman" panose="02020603050405020304" pitchFamily="18" charset="0"/>
                <a:cs typeface="Times New Roman" panose="02020603050405020304" pitchFamily="18" charset="0"/>
              </a:rPr>
              <a:t>« Agissons ensemble »</a:t>
            </a:r>
            <a:r>
              <a:rPr lang="fr-FR" sz="4000" dirty="0">
                <a:solidFill>
                  <a:schemeClr val="bg1"/>
                </a:solidFill>
                <a:latin typeface="Times New Roman" panose="02020603050405020304" pitchFamily="18" charset="0"/>
                <a:cs typeface="Times New Roman" panose="02020603050405020304" pitchFamily="18" charset="0"/>
              </a:rPr>
              <a:t>, APED incarne un esprit de </a:t>
            </a:r>
            <a:r>
              <a:rPr lang="fr-FR" sz="4000" b="1" dirty="0">
                <a:solidFill>
                  <a:schemeClr val="bg1"/>
                </a:solidFill>
                <a:latin typeface="Times New Roman" panose="02020603050405020304" pitchFamily="18" charset="0"/>
                <a:cs typeface="Times New Roman" panose="02020603050405020304" pitchFamily="18" charset="0"/>
              </a:rPr>
              <a:t>solidarité</a:t>
            </a:r>
            <a:r>
              <a:rPr lang="fr-FR" sz="4000" dirty="0">
                <a:solidFill>
                  <a:schemeClr val="bg1"/>
                </a:solidFill>
                <a:latin typeface="Times New Roman" panose="02020603050405020304" pitchFamily="18" charset="0"/>
                <a:cs typeface="Times New Roman" panose="02020603050405020304" pitchFamily="18" charset="0"/>
              </a:rPr>
              <a:t> et d’</a:t>
            </a:r>
            <a:r>
              <a:rPr lang="fr-FR" sz="4000" b="1" dirty="0">
                <a:solidFill>
                  <a:schemeClr val="bg1"/>
                </a:solidFill>
                <a:latin typeface="Times New Roman" panose="02020603050405020304" pitchFamily="18" charset="0"/>
                <a:cs typeface="Times New Roman" panose="02020603050405020304" pitchFamily="18" charset="0"/>
              </a:rPr>
              <a:t>engagement collectif</a:t>
            </a:r>
            <a:r>
              <a:rPr lang="fr-FR" sz="4000" dirty="0">
                <a:solidFill>
                  <a:schemeClr val="bg1"/>
                </a:solidFill>
                <a:latin typeface="Times New Roman" panose="02020603050405020304" pitchFamily="18" charset="0"/>
                <a:cs typeface="Times New Roman" panose="02020603050405020304" pitchFamily="18" charset="0"/>
              </a:rPr>
              <a:t>. Elle cible principalement les </a:t>
            </a:r>
            <a:r>
              <a:rPr lang="fr-FR" sz="4000" b="1" dirty="0">
                <a:solidFill>
                  <a:schemeClr val="bg1"/>
                </a:solidFill>
                <a:latin typeface="Times New Roman" panose="02020603050405020304" pitchFamily="18" charset="0"/>
                <a:cs typeface="Times New Roman" panose="02020603050405020304" pitchFamily="18" charset="0"/>
              </a:rPr>
              <a:t>jeunes</a:t>
            </a:r>
            <a:r>
              <a:rPr lang="fr-FR" sz="4000" dirty="0">
                <a:solidFill>
                  <a:schemeClr val="bg1"/>
                </a:solidFill>
                <a:latin typeface="Times New Roman" panose="02020603050405020304" pitchFamily="18" charset="0"/>
                <a:cs typeface="Times New Roman" panose="02020603050405020304" pitchFamily="18" charset="0"/>
              </a:rPr>
              <a:t> et les </a:t>
            </a:r>
            <a:r>
              <a:rPr lang="fr-FR" sz="4000" b="1" dirty="0">
                <a:solidFill>
                  <a:schemeClr val="bg1"/>
                </a:solidFill>
                <a:latin typeface="Times New Roman" panose="02020603050405020304" pitchFamily="18" charset="0"/>
                <a:cs typeface="Times New Roman" panose="02020603050405020304" pitchFamily="18" charset="0"/>
              </a:rPr>
              <a:t>femmes</a:t>
            </a:r>
            <a:r>
              <a:rPr lang="fr-FR" sz="4000" dirty="0">
                <a:solidFill>
                  <a:schemeClr val="bg1"/>
                </a:solidFill>
                <a:latin typeface="Times New Roman" panose="02020603050405020304" pitchFamily="18" charset="0"/>
                <a:cs typeface="Times New Roman" panose="02020603050405020304" pitchFamily="18" charset="0"/>
              </a:rPr>
              <a:t> du Cameroun en général, et du </a:t>
            </a:r>
            <a:r>
              <a:rPr lang="fr-FR" sz="4000" b="1" dirty="0">
                <a:solidFill>
                  <a:schemeClr val="bg1"/>
                </a:solidFill>
                <a:latin typeface="Times New Roman" panose="02020603050405020304" pitchFamily="18" charset="0"/>
                <a:cs typeface="Times New Roman" panose="02020603050405020304" pitchFamily="18" charset="0"/>
              </a:rPr>
              <a:t>septentrion</a:t>
            </a:r>
            <a:r>
              <a:rPr lang="fr-FR" sz="4000" dirty="0">
                <a:solidFill>
                  <a:schemeClr val="bg1"/>
                </a:solidFill>
                <a:latin typeface="Times New Roman" panose="02020603050405020304" pitchFamily="18" charset="0"/>
                <a:cs typeface="Times New Roman" panose="02020603050405020304" pitchFamily="18" charset="0"/>
              </a:rPr>
              <a:t> en particulier. Grâce à un réseau actif de </a:t>
            </a:r>
            <a:r>
              <a:rPr lang="fr-FR" sz="4000" b="1" dirty="0">
                <a:solidFill>
                  <a:schemeClr val="bg1"/>
                </a:solidFill>
                <a:latin typeface="Times New Roman" panose="02020603050405020304" pitchFamily="18" charset="0"/>
                <a:cs typeface="Times New Roman" panose="02020603050405020304" pitchFamily="18" charset="0"/>
              </a:rPr>
              <a:t>membres</a:t>
            </a:r>
            <a:r>
              <a:rPr lang="fr-FR" sz="4000" dirty="0">
                <a:solidFill>
                  <a:schemeClr val="bg1"/>
                </a:solidFill>
                <a:latin typeface="Times New Roman" panose="02020603050405020304" pitchFamily="18" charset="0"/>
                <a:cs typeface="Times New Roman" panose="02020603050405020304" pitchFamily="18" charset="0"/>
              </a:rPr>
              <a:t> et de </a:t>
            </a:r>
            <a:r>
              <a:rPr lang="fr-FR" sz="4000" b="1" dirty="0">
                <a:solidFill>
                  <a:schemeClr val="bg1"/>
                </a:solidFill>
                <a:latin typeface="Times New Roman" panose="02020603050405020304" pitchFamily="18" charset="0"/>
                <a:cs typeface="Times New Roman" panose="02020603050405020304" pitchFamily="18" charset="0"/>
              </a:rPr>
              <a:t>bénévoles</a:t>
            </a:r>
            <a:r>
              <a:rPr lang="fr-FR" sz="4000" dirty="0">
                <a:solidFill>
                  <a:schemeClr val="bg1"/>
                </a:solidFill>
                <a:latin typeface="Times New Roman" panose="02020603050405020304" pitchFamily="18" charset="0"/>
                <a:cs typeface="Times New Roman" panose="02020603050405020304" pitchFamily="18" charset="0"/>
              </a:rPr>
              <a:t>, l’association étend progressivement ses actions à l’échelle </a:t>
            </a:r>
            <a:r>
              <a:rPr lang="fr-FR" sz="4000" b="1" dirty="0">
                <a:solidFill>
                  <a:schemeClr val="bg1"/>
                </a:solidFill>
                <a:latin typeface="Times New Roman" panose="02020603050405020304" pitchFamily="18" charset="0"/>
                <a:cs typeface="Times New Roman" panose="02020603050405020304" pitchFamily="18" charset="0"/>
              </a:rPr>
              <a:t>nationale</a:t>
            </a:r>
            <a:r>
              <a:rPr lang="fr-FR" sz="4000" dirty="0">
                <a:solidFill>
                  <a:schemeClr val="bg1"/>
                </a:solidFill>
                <a:latin typeface="Times New Roman" panose="02020603050405020304" pitchFamily="18" charset="0"/>
                <a:cs typeface="Times New Roman" panose="02020603050405020304" pitchFamily="18" charset="0"/>
              </a:rPr>
              <a:t>, dans le but de contribuer au développement </a:t>
            </a:r>
            <a:r>
              <a:rPr lang="fr-FR" sz="4000" b="1" dirty="0">
                <a:solidFill>
                  <a:schemeClr val="bg1"/>
                </a:solidFill>
                <a:latin typeface="Times New Roman" panose="02020603050405020304" pitchFamily="18" charset="0"/>
                <a:cs typeface="Times New Roman" panose="02020603050405020304" pitchFamily="18" charset="0"/>
              </a:rPr>
              <a:t>socioprofessionnel</a:t>
            </a:r>
            <a:r>
              <a:rPr lang="fr-FR" sz="4000" dirty="0">
                <a:solidFill>
                  <a:schemeClr val="bg1"/>
                </a:solidFill>
                <a:latin typeface="Times New Roman" panose="02020603050405020304" pitchFamily="18" charset="0"/>
                <a:cs typeface="Times New Roman" panose="02020603050405020304" pitchFamily="18" charset="0"/>
              </a:rPr>
              <a:t> et à l’émergence d’une </a:t>
            </a:r>
            <a:r>
              <a:rPr lang="fr-FR" sz="4000" b="1" dirty="0">
                <a:solidFill>
                  <a:schemeClr val="bg1"/>
                </a:solidFill>
                <a:latin typeface="Times New Roman" panose="02020603050405020304" pitchFamily="18" charset="0"/>
                <a:cs typeface="Times New Roman" panose="02020603050405020304" pitchFamily="18" charset="0"/>
              </a:rPr>
              <a:t>classe sociale patriote, dynamique et responsable</a:t>
            </a:r>
            <a:r>
              <a:rPr lang="fr-FR" sz="4000" dirty="0">
                <a:solidFill>
                  <a:schemeClr val="bg1"/>
                </a:solidFill>
                <a:latin typeface="Times New Roman" panose="02020603050405020304" pitchFamily="18" charset="0"/>
                <a:cs typeface="Times New Roman" panose="02020603050405020304" pitchFamily="18" charset="0"/>
              </a:rPr>
              <a:t>. </a:t>
            </a:r>
            <a:endParaRPr lang="en-US" sz="4000" dirty="0">
              <a:solidFill>
                <a:schemeClr val="bg1"/>
              </a:solidFill>
              <a:latin typeface="Times New Roman" panose="02020603050405020304" pitchFamily="18" charset="0"/>
              <a:cs typeface="Times New Roman" panose="02020603050405020304" pitchFamily="18" charset="0"/>
            </a:endParaRPr>
          </a:p>
        </p:txBody>
      </p:sp>
      <p:sp>
        <p:nvSpPr>
          <p:cNvPr id="6" name="ZoneTexte 5">
            <a:extLst>
              <a:ext uri="{FF2B5EF4-FFF2-40B4-BE49-F238E27FC236}">
                <a16:creationId xmlns:a16="http://schemas.microsoft.com/office/drawing/2014/main" id="{B4A97D79-3D54-9463-7BAB-DF488CB1A163}"/>
              </a:ext>
            </a:extLst>
          </p:cNvPr>
          <p:cNvSpPr txBox="1"/>
          <p:nvPr/>
        </p:nvSpPr>
        <p:spPr>
          <a:xfrm>
            <a:off x="12474222" y="7766756"/>
            <a:ext cx="2156178" cy="369332"/>
          </a:xfrm>
          <a:prstGeom prst="rect">
            <a:avLst/>
          </a:prstGeom>
          <a:solidFill>
            <a:srgbClr val="00002E"/>
          </a:solidFill>
        </p:spPr>
        <p:txBody>
          <a:bodyPr wrap="square" rtlCol="0">
            <a:spAutoFit/>
          </a:bodyPr>
          <a:lstStyle/>
          <a:p>
            <a:endParaRPr lang="fr-CM" dirty="0"/>
          </a:p>
        </p:txBody>
      </p:sp>
    </p:spTree>
    <p:extLst>
      <p:ext uri="{BB962C8B-B14F-4D97-AF65-F5344CB8AC3E}">
        <p14:creationId xmlns:p14="http://schemas.microsoft.com/office/powerpoint/2010/main" val="164635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31566-7A80-9617-C57A-497C50C3BA20}"/>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028C442C-E881-B03E-5F77-21A012F81471}"/>
              </a:ext>
            </a:extLst>
          </p:cNvPr>
          <p:cNvPicPr>
            <a:picLocks noChangeAspect="1"/>
          </p:cNvPicPr>
          <p:nvPr/>
        </p:nvPicPr>
        <p:blipFill>
          <a:blip r:embed="rId3"/>
          <a:stretch>
            <a:fillRect/>
          </a:stretch>
        </p:blipFill>
        <p:spPr>
          <a:xfrm>
            <a:off x="0" y="0"/>
            <a:ext cx="5486400" cy="8229600"/>
          </a:xfrm>
          <a:prstGeom prst="rect">
            <a:avLst/>
          </a:prstGeom>
        </p:spPr>
      </p:pic>
      <p:sp>
        <p:nvSpPr>
          <p:cNvPr id="3" name="Text 0">
            <a:extLst>
              <a:ext uri="{FF2B5EF4-FFF2-40B4-BE49-F238E27FC236}">
                <a16:creationId xmlns:a16="http://schemas.microsoft.com/office/drawing/2014/main" id="{14E8DF64-B89E-9B41-C3CB-BC517447C468}"/>
              </a:ext>
            </a:extLst>
          </p:cNvPr>
          <p:cNvSpPr/>
          <p:nvPr/>
        </p:nvSpPr>
        <p:spPr>
          <a:xfrm>
            <a:off x="6558586" y="3604040"/>
            <a:ext cx="7468553" cy="2112050"/>
          </a:xfrm>
          <a:prstGeom prst="rect">
            <a:avLst/>
          </a:prstGeom>
          <a:noFill/>
          <a:ln/>
        </p:spPr>
        <p:txBody>
          <a:bodyPr wrap="square" lIns="0" tIns="0" rIns="0" bIns="0" rtlCol="0" anchor="ctr"/>
          <a:lstStyle/>
          <a:p>
            <a:pPr algn="ctr">
              <a:lnSpc>
                <a:spcPts val="5500"/>
              </a:lnSpc>
            </a:pPr>
            <a:r>
              <a:rPr lang="en-US" sz="4400" dirty="0">
                <a:solidFill>
                  <a:srgbClr val="FFC000"/>
                </a:solidFill>
                <a:latin typeface="Algerian" panose="04020705040A02060702" pitchFamily="82" charset="0"/>
              </a:rPr>
              <a:t>II. Missions et </a:t>
            </a:r>
            <a:r>
              <a:rPr lang="en-US" sz="4400" dirty="0" err="1">
                <a:solidFill>
                  <a:srgbClr val="FFC000"/>
                </a:solidFill>
                <a:latin typeface="Algerian" panose="04020705040A02060702" pitchFamily="82" charset="0"/>
              </a:rPr>
              <a:t>Objectifs</a:t>
            </a:r>
            <a:endParaRPr lang="en-US" sz="4400" dirty="0">
              <a:solidFill>
                <a:srgbClr val="FFC000"/>
              </a:solidFill>
              <a:latin typeface="Algerian" panose="04020705040A02060702" pitchFamily="82" charset="0"/>
            </a:endParaRPr>
          </a:p>
          <a:p>
            <a:pPr marL="857250" indent="-857250" algn="ctr">
              <a:lnSpc>
                <a:spcPts val="5500"/>
              </a:lnSpc>
              <a:buFont typeface="+mj-lt"/>
              <a:buAutoNum type="romanUcPeriod"/>
            </a:pPr>
            <a:endParaRPr lang="en-US" sz="4400" dirty="0"/>
          </a:p>
        </p:txBody>
      </p:sp>
      <p:sp>
        <p:nvSpPr>
          <p:cNvPr id="6" name="ZoneTexte 5">
            <a:extLst>
              <a:ext uri="{FF2B5EF4-FFF2-40B4-BE49-F238E27FC236}">
                <a16:creationId xmlns:a16="http://schemas.microsoft.com/office/drawing/2014/main" id="{20612C2B-9565-0023-ACB9-DDCFBC6A9855}"/>
              </a:ext>
            </a:extLst>
          </p:cNvPr>
          <p:cNvSpPr txBox="1"/>
          <p:nvPr/>
        </p:nvSpPr>
        <p:spPr>
          <a:xfrm>
            <a:off x="12474222" y="7766756"/>
            <a:ext cx="2156178" cy="369332"/>
          </a:xfrm>
          <a:prstGeom prst="rect">
            <a:avLst/>
          </a:prstGeom>
          <a:solidFill>
            <a:srgbClr val="00002E"/>
          </a:solidFill>
        </p:spPr>
        <p:txBody>
          <a:bodyPr wrap="square" rtlCol="0">
            <a:spAutoFit/>
          </a:bodyPr>
          <a:lstStyle/>
          <a:p>
            <a:endParaRPr lang="fr-CM" dirty="0"/>
          </a:p>
        </p:txBody>
      </p:sp>
    </p:spTree>
    <p:extLst>
      <p:ext uri="{BB962C8B-B14F-4D97-AF65-F5344CB8AC3E}">
        <p14:creationId xmlns:p14="http://schemas.microsoft.com/office/powerpoint/2010/main" val="2401684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93E29-6842-16B7-53C4-2412E7DF8222}"/>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EC88FE1E-534C-1B91-8995-188CA132D14C}"/>
              </a:ext>
            </a:extLst>
          </p:cNvPr>
          <p:cNvSpPr txBox="1"/>
          <p:nvPr/>
        </p:nvSpPr>
        <p:spPr>
          <a:xfrm>
            <a:off x="12474222" y="7766756"/>
            <a:ext cx="2156178" cy="369332"/>
          </a:xfrm>
          <a:prstGeom prst="rect">
            <a:avLst/>
          </a:prstGeom>
          <a:solidFill>
            <a:srgbClr val="00002E"/>
          </a:solidFill>
        </p:spPr>
        <p:txBody>
          <a:bodyPr wrap="square" rtlCol="0">
            <a:spAutoFit/>
          </a:bodyPr>
          <a:lstStyle/>
          <a:p>
            <a:endParaRPr lang="fr-CM" dirty="0"/>
          </a:p>
        </p:txBody>
      </p:sp>
      <p:sp>
        <p:nvSpPr>
          <p:cNvPr id="4" name="Espace réservé du contenu 2">
            <a:extLst>
              <a:ext uri="{FF2B5EF4-FFF2-40B4-BE49-F238E27FC236}">
                <a16:creationId xmlns:a16="http://schemas.microsoft.com/office/drawing/2014/main" id="{C19B3634-482E-6A03-BD52-9623717C239D}"/>
              </a:ext>
            </a:extLst>
          </p:cNvPr>
          <p:cNvSpPr txBox="1">
            <a:spLocks/>
          </p:cNvSpPr>
          <p:nvPr/>
        </p:nvSpPr>
        <p:spPr>
          <a:xfrm>
            <a:off x="322001" y="493160"/>
            <a:ext cx="13733968" cy="7273595"/>
          </a:xfrm>
          <a:prstGeom prst="rect">
            <a:avLst/>
          </a:prstGeom>
        </p:spPr>
        <p:txBody>
          <a:bodyPr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Ø"/>
            </a:pPr>
            <a:r>
              <a:rPr lang="fr-FR" sz="3600" b="1" dirty="0">
                <a:solidFill>
                  <a:schemeClr val="bg1"/>
                </a:solidFill>
                <a:latin typeface="Times New Roman" panose="02020603050405020304" pitchFamily="18" charset="0"/>
                <a:cs typeface="Times New Roman" panose="02020603050405020304" pitchFamily="18" charset="0"/>
              </a:rPr>
              <a:t>Promotion de l’éducation</a:t>
            </a:r>
            <a:r>
              <a:rPr lang="fr-FR" sz="3600" dirty="0">
                <a:solidFill>
                  <a:schemeClr val="bg1"/>
                </a:solidFill>
                <a:latin typeface="Times New Roman" panose="02020603050405020304" pitchFamily="18" charset="0"/>
                <a:cs typeface="Times New Roman" panose="02020603050405020304" pitchFamily="18" charset="0"/>
              </a:rPr>
              <a:t> à travers :</a:t>
            </a:r>
          </a:p>
          <a:p>
            <a:pPr>
              <a:buFont typeface="Wingdings" panose="05000000000000000000" pitchFamily="2" charset="2"/>
              <a:buChar char="§"/>
            </a:pPr>
            <a:r>
              <a:rPr lang="fr-FR" sz="3600" dirty="0">
                <a:solidFill>
                  <a:schemeClr val="bg1"/>
                </a:solidFill>
                <a:latin typeface="Times New Roman" panose="02020603050405020304" pitchFamily="18" charset="0"/>
                <a:cs typeface="Times New Roman" panose="02020603050405020304" pitchFamily="18" charset="0"/>
              </a:rPr>
              <a:t>La </a:t>
            </a:r>
            <a:r>
              <a:rPr lang="fr-FR" sz="3600" b="1" dirty="0">
                <a:solidFill>
                  <a:schemeClr val="bg1"/>
                </a:solidFill>
                <a:latin typeface="Times New Roman" panose="02020603050405020304" pitchFamily="18" charset="0"/>
                <a:cs typeface="Times New Roman" panose="02020603050405020304" pitchFamily="18" charset="0"/>
              </a:rPr>
              <a:t>sensibilisation de la communauté éducative</a:t>
            </a:r>
            <a:r>
              <a:rPr lang="fr-FR" sz="3600" dirty="0">
                <a:solidFill>
                  <a:schemeClr val="bg1"/>
                </a:solidFill>
                <a:latin typeface="Times New Roman" panose="02020603050405020304" pitchFamily="18" charset="0"/>
                <a:cs typeface="Times New Roman" panose="02020603050405020304" pitchFamily="18" charset="0"/>
              </a:rPr>
              <a:t> (élèves, étudiants, parents, enseignants) ;</a:t>
            </a:r>
          </a:p>
          <a:p>
            <a:pPr>
              <a:buFont typeface="Wingdings" panose="05000000000000000000" pitchFamily="2" charset="2"/>
              <a:buChar char="§"/>
            </a:pPr>
            <a:r>
              <a:rPr lang="fr-FR" sz="3600" dirty="0">
                <a:solidFill>
                  <a:schemeClr val="bg1"/>
                </a:solidFill>
                <a:latin typeface="Times New Roman" panose="02020603050405020304" pitchFamily="18" charset="0"/>
                <a:cs typeface="Times New Roman" panose="02020603050405020304" pitchFamily="18" charset="0"/>
              </a:rPr>
              <a:t>L’</a:t>
            </a:r>
            <a:r>
              <a:rPr lang="fr-FR" sz="3600" b="1" dirty="0">
                <a:solidFill>
                  <a:schemeClr val="bg1"/>
                </a:solidFill>
                <a:latin typeface="Times New Roman" panose="02020603050405020304" pitchFamily="18" charset="0"/>
                <a:cs typeface="Times New Roman" panose="02020603050405020304" pitchFamily="18" charset="0"/>
              </a:rPr>
              <a:t>accompagnement scolaire</a:t>
            </a:r>
            <a:r>
              <a:rPr lang="fr-FR" sz="3600" dirty="0">
                <a:solidFill>
                  <a:schemeClr val="bg1"/>
                </a:solidFill>
                <a:latin typeface="Times New Roman" panose="02020603050405020304" pitchFamily="18" charset="0"/>
                <a:cs typeface="Times New Roman" panose="02020603050405020304" pitchFamily="18" charset="0"/>
              </a:rPr>
              <a:t>, notamment par :</a:t>
            </a:r>
          </a:p>
          <a:p>
            <a:pPr lvl="1"/>
            <a:r>
              <a:rPr lang="fr-FR" sz="3600" dirty="0">
                <a:solidFill>
                  <a:schemeClr val="bg1"/>
                </a:solidFill>
                <a:latin typeface="Times New Roman" panose="02020603050405020304" pitchFamily="18" charset="0"/>
                <a:cs typeface="Times New Roman" panose="02020603050405020304" pitchFamily="18" charset="0"/>
              </a:rPr>
              <a:t>l’octroi de </a:t>
            </a:r>
            <a:r>
              <a:rPr lang="fr-FR" sz="3600" b="1" dirty="0">
                <a:solidFill>
                  <a:schemeClr val="bg1"/>
                </a:solidFill>
                <a:latin typeface="Times New Roman" panose="02020603050405020304" pitchFamily="18" charset="0"/>
                <a:cs typeface="Times New Roman" panose="02020603050405020304" pitchFamily="18" charset="0"/>
              </a:rPr>
              <a:t>bourses d’excellence</a:t>
            </a:r>
            <a:r>
              <a:rPr lang="fr-FR" sz="3600" dirty="0">
                <a:solidFill>
                  <a:schemeClr val="bg1"/>
                </a:solidFill>
                <a:latin typeface="Times New Roman" panose="02020603050405020304" pitchFamily="18" charset="0"/>
                <a:cs typeface="Times New Roman" panose="02020603050405020304" pitchFamily="18" charset="0"/>
              </a:rPr>
              <a:t> aux meilleurs élèves,</a:t>
            </a:r>
          </a:p>
          <a:p>
            <a:pPr lvl="1"/>
            <a:r>
              <a:rPr lang="fr-FR" sz="3600" dirty="0">
                <a:solidFill>
                  <a:schemeClr val="bg1"/>
                </a:solidFill>
                <a:latin typeface="Times New Roman" panose="02020603050405020304" pitchFamily="18" charset="0"/>
                <a:cs typeface="Times New Roman" panose="02020603050405020304" pitchFamily="18" charset="0"/>
              </a:rPr>
              <a:t>des </a:t>
            </a:r>
            <a:r>
              <a:rPr lang="fr-FR" sz="3600" b="1" dirty="0">
                <a:solidFill>
                  <a:schemeClr val="bg1"/>
                </a:solidFill>
                <a:latin typeface="Times New Roman" panose="02020603050405020304" pitchFamily="18" charset="0"/>
                <a:cs typeface="Times New Roman" panose="02020603050405020304" pitchFamily="18" charset="0"/>
              </a:rPr>
              <a:t>bourses d’excellence scientifiques</a:t>
            </a:r>
            <a:r>
              <a:rPr lang="fr-FR" sz="3600" dirty="0">
                <a:solidFill>
                  <a:schemeClr val="bg1"/>
                </a:solidFill>
                <a:latin typeface="Times New Roman" panose="02020603050405020304" pitchFamily="18" charset="0"/>
                <a:cs typeface="Times New Roman" panose="02020603050405020304" pitchFamily="18" charset="0"/>
              </a:rPr>
              <a:t> pour les meilleurs élèves des filières scientifiques,</a:t>
            </a:r>
          </a:p>
          <a:p>
            <a:pPr lvl="1"/>
            <a:r>
              <a:rPr lang="fr-FR" sz="3600" dirty="0">
                <a:solidFill>
                  <a:schemeClr val="bg1"/>
                </a:solidFill>
                <a:latin typeface="Times New Roman" panose="02020603050405020304" pitchFamily="18" charset="0"/>
                <a:cs typeface="Times New Roman" panose="02020603050405020304" pitchFamily="18" charset="0"/>
              </a:rPr>
              <a:t>la </a:t>
            </a:r>
            <a:r>
              <a:rPr lang="fr-FR" sz="3600" b="1" dirty="0">
                <a:solidFill>
                  <a:schemeClr val="bg1"/>
                </a:solidFill>
                <a:latin typeface="Times New Roman" panose="02020603050405020304" pitchFamily="18" charset="0"/>
                <a:cs typeface="Times New Roman" panose="02020603050405020304" pitchFamily="18" charset="0"/>
              </a:rPr>
              <a:t>prise en charge totale</a:t>
            </a:r>
            <a:r>
              <a:rPr lang="fr-FR" sz="3600" dirty="0">
                <a:solidFill>
                  <a:schemeClr val="bg1"/>
                </a:solidFill>
                <a:latin typeface="Times New Roman" panose="02020603050405020304" pitchFamily="18" charset="0"/>
                <a:cs typeface="Times New Roman" panose="02020603050405020304" pitchFamily="18" charset="0"/>
              </a:rPr>
              <a:t> des frais scolaires pour les élèves méritants issus de familles démunies.</a:t>
            </a:r>
          </a:p>
          <a:p>
            <a:pPr marL="628650" indent="-571500">
              <a:buFont typeface="Wingdings" panose="05000000000000000000" pitchFamily="2" charset="2"/>
              <a:buChar char="§"/>
            </a:pPr>
            <a:r>
              <a:rPr lang="fr-FR" sz="3600" b="1" dirty="0">
                <a:solidFill>
                  <a:schemeClr val="bg1"/>
                </a:solidFill>
                <a:latin typeface="Times New Roman" panose="02020603050405020304" pitchFamily="18" charset="0"/>
                <a:cs typeface="Times New Roman" panose="02020603050405020304" pitchFamily="18" charset="0"/>
              </a:rPr>
              <a:t>Orientation scolaire et universitaire</a:t>
            </a:r>
            <a:r>
              <a:rPr lang="fr-FR" sz="3600" dirty="0">
                <a:solidFill>
                  <a:schemeClr val="bg1"/>
                </a:solidFill>
                <a:latin typeface="Times New Roman" panose="02020603050405020304" pitchFamily="18" charset="0"/>
                <a:cs typeface="Times New Roman" panose="02020603050405020304" pitchFamily="18" charset="0"/>
              </a:rPr>
              <a:t> à travers l’organisation de </a:t>
            </a:r>
            <a:r>
              <a:rPr lang="fr-FR" sz="3600" b="1" dirty="0">
                <a:solidFill>
                  <a:schemeClr val="bg1"/>
                </a:solidFill>
                <a:latin typeface="Times New Roman" panose="02020603050405020304" pitchFamily="18" charset="0"/>
                <a:cs typeface="Times New Roman" panose="02020603050405020304" pitchFamily="18" charset="0"/>
              </a:rPr>
              <a:t>journées dédiées à l’orientation.</a:t>
            </a:r>
            <a:r>
              <a:rPr lang="fr-FR" sz="4000" dirty="0"/>
              <a:t>.</a:t>
            </a:r>
            <a:endParaRPr lang="fr-FR" sz="4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941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additive="base">
                                        <p:cTn id="2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 calcmode="lin" valueType="num">
                                      <p:cBhvr additive="base">
                                        <p:cTn id="2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1D0A5-A1B0-DCB8-4B45-20E5AAE08031}"/>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572322DE-5264-F850-7075-BD805355D165}"/>
              </a:ext>
            </a:extLst>
          </p:cNvPr>
          <p:cNvSpPr txBox="1"/>
          <p:nvPr/>
        </p:nvSpPr>
        <p:spPr>
          <a:xfrm>
            <a:off x="12474222" y="7766756"/>
            <a:ext cx="2156178" cy="369332"/>
          </a:xfrm>
          <a:prstGeom prst="rect">
            <a:avLst/>
          </a:prstGeom>
          <a:solidFill>
            <a:srgbClr val="00002E"/>
          </a:solidFill>
        </p:spPr>
        <p:txBody>
          <a:bodyPr wrap="square" rtlCol="0">
            <a:spAutoFit/>
          </a:bodyPr>
          <a:lstStyle/>
          <a:p>
            <a:endParaRPr lang="fr-CM" dirty="0"/>
          </a:p>
        </p:txBody>
      </p:sp>
      <p:sp>
        <p:nvSpPr>
          <p:cNvPr id="4" name="Espace réservé du contenu 2">
            <a:extLst>
              <a:ext uri="{FF2B5EF4-FFF2-40B4-BE49-F238E27FC236}">
                <a16:creationId xmlns:a16="http://schemas.microsoft.com/office/drawing/2014/main" id="{46F754E0-DC8F-6FDE-64B8-CCE37841C266}"/>
              </a:ext>
            </a:extLst>
          </p:cNvPr>
          <p:cNvSpPr txBox="1">
            <a:spLocks/>
          </p:cNvSpPr>
          <p:nvPr/>
        </p:nvSpPr>
        <p:spPr>
          <a:xfrm>
            <a:off x="322001" y="493160"/>
            <a:ext cx="13733968" cy="727359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4000" b="1" dirty="0" err="1">
                <a:solidFill>
                  <a:schemeClr val="bg1"/>
                </a:solidFill>
                <a:latin typeface="Times New Roman" panose="02020603050405020304" pitchFamily="18" charset="0"/>
                <a:ea typeface="Nunito Semi Bold" pitchFamily="34" charset="-122"/>
                <a:cs typeface="Times New Roman" panose="02020603050405020304" pitchFamily="18" charset="0"/>
              </a:rPr>
              <a:t>Promouvoir</a:t>
            </a:r>
            <a:r>
              <a:rPr lang="en-US" sz="4000" b="1" dirty="0">
                <a:solidFill>
                  <a:schemeClr val="bg1"/>
                </a:solidFill>
                <a:latin typeface="Times New Roman" panose="02020603050405020304" pitchFamily="18" charset="0"/>
                <a:ea typeface="Nunito Semi Bold" pitchFamily="34" charset="-122"/>
                <a:cs typeface="Times New Roman" panose="02020603050405020304" pitchFamily="18" charset="0"/>
              </a:rPr>
              <a:t> le bien-</a:t>
            </a:r>
            <a:r>
              <a:rPr lang="en-US" sz="4000" b="1" dirty="0" err="1">
                <a:solidFill>
                  <a:schemeClr val="bg1"/>
                </a:solidFill>
                <a:latin typeface="Times New Roman" panose="02020603050405020304" pitchFamily="18" charset="0"/>
                <a:ea typeface="Nunito Semi Bold" pitchFamily="34" charset="-122"/>
                <a:cs typeface="Times New Roman" panose="02020603050405020304" pitchFamily="18" charset="0"/>
              </a:rPr>
              <a:t>être</a:t>
            </a:r>
            <a:r>
              <a:rPr lang="en-US" sz="4000" b="1" dirty="0">
                <a:solidFill>
                  <a:schemeClr val="bg1"/>
                </a:solidFill>
                <a:latin typeface="Times New Roman" panose="02020603050405020304" pitchFamily="18" charset="0"/>
                <a:ea typeface="Nunito Semi Bold" pitchFamily="34" charset="-122"/>
                <a:cs typeface="Times New Roman" panose="02020603050405020304" pitchFamily="18" charset="0"/>
              </a:rPr>
              <a:t> </a:t>
            </a:r>
            <a:r>
              <a:rPr lang="en-US" sz="4000" b="1" dirty="0" err="1">
                <a:solidFill>
                  <a:schemeClr val="bg1"/>
                </a:solidFill>
                <a:latin typeface="Times New Roman" panose="02020603050405020304" pitchFamily="18" charset="0"/>
                <a:ea typeface="Nunito Semi Bold" pitchFamily="34" charset="-122"/>
                <a:cs typeface="Times New Roman" panose="02020603050405020304" pitchFamily="18" charset="0"/>
              </a:rPr>
              <a:t>collectif</a:t>
            </a:r>
            <a:r>
              <a:rPr lang="fr-FR" sz="4000" dirty="0">
                <a:solidFill>
                  <a:schemeClr val="bg1"/>
                </a:solidFill>
                <a:latin typeface="Times New Roman" panose="02020603050405020304" pitchFamily="18" charset="0"/>
                <a:cs typeface="Times New Roman" panose="02020603050405020304" pitchFamily="18" charset="0"/>
              </a:rPr>
              <a:t> à travers :</a:t>
            </a:r>
          </a:p>
          <a:p>
            <a:pPr>
              <a:buFont typeface="Wingdings" panose="05000000000000000000" pitchFamily="2" charset="2"/>
              <a:buChar char="§"/>
            </a:pPr>
            <a:endParaRPr lang="fr-FR" sz="4000" dirty="0">
              <a:solidFill>
                <a:schemeClr val="bg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fr-FR" sz="4000" dirty="0">
                <a:solidFill>
                  <a:schemeClr val="bg1"/>
                </a:solidFill>
                <a:latin typeface="Times New Roman" panose="02020603050405020304" pitchFamily="18" charset="0"/>
                <a:cs typeface="Times New Roman" panose="02020603050405020304" pitchFamily="18" charset="0"/>
              </a:rPr>
              <a:t>la </a:t>
            </a:r>
            <a:r>
              <a:rPr lang="fr-FR" sz="4000" b="1" dirty="0">
                <a:solidFill>
                  <a:schemeClr val="bg1"/>
                </a:solidFill>
                <a:latin typeface="Times New Roman" panose="02020603050405020304" pitchFamily="18" charset="0"/>
                <a:cs typeface="Times New Roman" panose="02020603050405020304" pitchFamily="18" charset="0"/>
              </a:rPr>
              <a:t>formation aux métiers</a:t>
            </a:r>
            <a:r>
              <a:rPr lang="fr-FR" sz="4000" dirty="0">
                <a:solidFill>
                  <a:schemeClr val="bg1"/>
                </a:solidFill>
                <a:latin typeface="Times New Roman" panose="02020603050405020304" pitchFamily="18" charset="0"/>
                <a:cs typeface="Times New Roman" panose="02020603050405020304" pitchFamily="18" charset="0"/>
              </a:rPr>
              <a:t>,</a:t>
            </a:r>
          </a:p>
          <a:p>
            <a:pPr>
              <a:buFont typeface="Wingdings" panose="05000000000000000000" pitchFamily="2" charset="2"/>
              <a:buChar char="§"/>
            </a:pPr>
            <a:r>
              <a:rPr lang="fr-FR" sz="4000" dirty="0">
                <a:solidFill>
                  <a:schemeClr val="bg1"/>
                </a:solidFill>
                <a:latin typeface="Times New Roman" panose="02020603050405020304" pitchFamily="18" charset="0"/>
                <a:cs typeface="Times New Roman" panose="02020603050405020304" pitchFamily="18" charset="0"/>
              </a:rPr>
              <a:t>l’</a:t>
            </a:r>
            <a:r>
              <a:rPr lang="fr-FR" sz="4000" b="1" dirty="0">
                <a:solidFill>
                  <a:schemeClr val="bg1"/>
                </a:solidFill>
                <a:latin typeface="Times New Roman" panose="02020603050405020304" pitchFamily="18" charset="0"/>
                <a:cs typeface="Times New Roman" panose="02020603050405020304" pitchFamily="18" charset="0"/>
              </a:rPr>
              <a:t>organisation de rencontres</a:t>
            </a:r>
            <a:r>
              <a:rPr lang="fr-FR" sz="4000" dirty="0">
                <a:solidFill>
                  <a:schemeClr val="bg1"/>
                </a:solidFill>
                <a:latin typeface="Times New Roman" panose="02020603050405020304" pitchFamily="18" charset="0"/>
                <a:cs typeface="Times New Roman" panose="02020603050405020304" pitchFamily="18" charset="0"/>
              </a:rPr>
              <a:t> pour le partage d’expériences,</a:t>
            </a:r>
          </a:p>
          <a:p>
            <a:pPr>
              <a:buFont typeface="Wingdings" panose="05000000000000000000" pitchFamily="2" charset="2"/>
              <a:buChar char="§"/>
            </a:pPr>
            <a:r>
              <a:rPr lang="fr-FR" sz="4000" dirty="0">
                <a:solidFill>
                  <a:schemeClr val="bg1"/>
                </a:solidFill>
                <a:latin typeface="Times New Roman" panose="02020603050405020304" pitchFamily="18" charset="0"/>
                <a:cs typeface="Times New Roman" panose="02020603050405020304" pitchFamily="18" charset="0"/>
              </a:rPr>
              <a:t>l’</a:t>
            </a:r>
            <a:r>
              <a:rPr lang="fr-FR" sz="4000" b="1" dirty="0">
                <a:solidFill>
                  <a:schemeClr val="bg1"/>
                </a:solidFill>
                <a:latin typeface="Times New Roman" panose="02020603050405020304" pitchFamily="18" charset="0"/>
                <a:cs typeface="Times New Roman" panose="02020603050405020304" pitchFamily="18" charset="0"/>
              </a:rPr>
              <a:t>encadrement</a:t>
            </a:r>
            <a:r>
              <a:rPr lang="fr-FR" sz="4000" dirty="0">
                <a:solidFill>
                  <a:schemeClr val="bg1"/>
                </a:solidFill>
                <a:latin typeface="Times New Roman" panose="02020603050405020304" pitchFamily="18" charset="0"/>
                <a:cs typeface="Times New Roman" panose="02020603050405020304" pitchFamily="18" charset="0"/>
              </a:rPr>
              <a:t> des bénéficiaires dans leurs parcours personnels et professionnels.</a:t>
            </a:r>
          </a:p>
        </p:txBody>
      </p:sp>
    </p:spTree>
    <p:extLst>
      <p:ext uri="{BB962C8B-B14F-4D97-AF65-F5344CB8AC3E}">
        <p14:creationId xmlns:p14="http://schemas.microsoft.com/office/powerpoint/2010/main" val="227556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E61F7-F332-6E00-B06A-48F6DDEF1B3A}"/>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67BD8412-F22E-3BF2-926B-42E67D89DB1E}"/>
              </a:ext>
            </a:extLst>
          </p:cNvPr>
          <p:cNvSpPr txBox="1"/>
          <p:nvPr/>
        </p:nvSpPr>
        <p:spPr>
          <a:xfrm>
            <a:off x="12474222" y="7766756"/>
            <a:ext cx="2156178" cy="369332"/>
          </a:xfrm>
          <a:prstGeom prst="rect">
            <a:avLst/>
          </a:prstGeom>
          <a:solidFill>
            <a:srgbClr val="00002E"/>
          </a:solidFill>
        </p:spPr>
        <p:txBody>
          <a:bodyPr wrap="square" rtlCol="0">
            <a:spAutoFit/>
          </a:bodyPr>
          <a:lstStyle/>
          <a:p>
            <a:endParaRPr lang="fr-CM" dirty="0"/>
          </a:p>
        </p:txBody>
      </p:sp>
      <p:sp>
        <p:nvSpPr>
          <p:cNvPr id="4" name="Espace réservé du contenu 2">
            <a:extLst>
              <a:ext uri="{FF2B5EF4-FFF2-40B4-BE49-F238E27FC236}">
                <a16:creationId xmlns:a16="http://schemas.microsoft.com/office/drawing/2014/main" id="{23F6B410-6FED-EE42-DEA1-87C75F4A5411}"/>
              </a:ext>
            </a:extLst>
          </p:cNvPr>
          <p:cNvSpPr txBox="1">
            <a:spLocks/>
          </p:cNvSpPr>
          <p:nvPr/>
        </p:nvSpPr>
        <p:spPr>
          <a:xfrm>
            <a:off x="322001" y="493160"/>
            <a:ext cx="13733968" cy="727359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Ø"/>
            </a:pPr>
            <a:r>
              <a:rPr lang="fr-FR" sz="4000" b="1" dirty="0">
                <a:solidFill>
                  <a:schemeClr val="bg1"/>
                </a:solidFill>
                <a:latin typeface="Times New Roman" panose="02020603050405020304" pitchFamily="18" charset="0"/>
                <a:cs typeface="Times New Roman" panose="02020603050405020304" pitchFamily="18" charset="0"/>
              </a:rPr>
              <a:t>Encourager l’insertion socio-économique</a:t>
            </a:r>
            <a:r>
              <a:rPr lang="fr-FR" sz="4000" dirty="0">
                <a:solidFill>
                  <a:schemeClr val="bg1"/>
                </a:solidFill>
                <a:latin typeface="Times New Roman" panose="02020603050405020304" pitchFamily="18" charset="0"/>
                <a:cs typeface="Times New Roman" panose="02020603050405020304" pitchFamily="18" charset="0"/>
              </a:rPr>
              <a:t> à travers :</a:t>
            </a:r>
          </a:p>
          <a:p>
            <a:pPr marL="0" indent="0">
              <a:buNone/>
            </a:pPr>
            <a:r>
              <a:rPr lang="fr-FR" sz="4000" dirty="0">
                <a:solidFill>
                  <a:schemeClr val="bg1"/>
                </a:solidFill>
                <a:latin typeface="Times New Roman" panose="02020603050405020304" pitchFamily="18" charset="0"/>
                <a:cs typeface="Times New Roman" panose="02020603050405020304" pitchFamily="18" charset="0"/>
              </a:rPr>
              <a:t>le </a:t>
            </a:r>
            <a:r>
              <a:rPr lang="fr-FR" sz="4000" b="1" dirty="0">
                <a:solidFill>
                  <a:schemeClr val="bg1"/>
                </a:solidFill>
                <a:latin typeface="Times New Roman" panose="02020603050405020304" pitchFamily="18" charset="0"/>
                <a:cs typeface="Times New Roman" panose="02020603050405020304" pitchFamily="18" charset="0"/>
              </a:rPr>
              <a:t>coaching personnalisé</a:t>
            </a:r>
            <a:r>
              <a:rPr lang="fr-FR" sz="4000" dirty="0">
                <a:solidFill>
                  <a:schemeClr val="bg1"/>
                </a:solidFill>
                <a:latin typeface="Times New Roman" panose="02020603050405020304" pitchFamily="18" charset="0"/>
                <a:cs typeface="Times New Roman" panose="02020603050405020304" pitchFamily="18" charset="0"/>
              </a:rPr>
              <a:t>, visant à aider les bénéficiaires à identifier des opportunités et à initier des activités génératrices de revenus ;</a:t>
            </a:r>
          </a:p>
          <a:p>
            <a:pPr marL="0" indent="0">
              <a:buNone/>
            </a:pPr>
            <a:endParaRPr lang="fr-FR" sz="4000" dirty="0">
              <a:solidFill>
                <a:schemeClr val="bg1"/>
              </a:solidFill>
              <a:latin typeface="Times New Roman" panose="02020603050405020304" pitchFamily="18" charset="0"/>
              <a:cs typeface="Times New Roman" panose="02020603050405020304" pitchFamily="18" charset="0"/>
            </a:endParaRPr>
          </a:p>
          <a:p>
            <a:pPr marL="0" indent="0">
              <a:buNone/>
            </a:pPr>
            <a:endParaRPr lang="fr-FR" sz="4000" dirty="0">
              <a:solidFill>
                <a:schemeClr val="bg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CM" sz="4000" b="1" dirty="0">
                <a:solidFill>
                  <a:schemeClr val="bg1"/>
                </a:solidFill>
                <a:latin typeface="Times New Roman" panose="02020603050405020304" pitchFamily="18" charset="0"/>
                <a:cs typeface="Times New Roman" panose="02020603050405020304" pitchFamily="18" charset="0"/>
              </a:rPr>
              <a:t>Lutter contre la pauvreté</a:t>
            </a:r>
            <a:endParaRPr lang="fr-FR" sz="4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8869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3274814" y="1902143"/>
            <a:ext cx="1603058" cy="1357193"/>
          </a:xfrm>
          <a:prstGeom prst="rect">
            <a:avLst/>
          </a:prstGeom>
        </p:spPr>
      </p:pic>
      <p:sp>
        <p:nvSpPr>
          <p:cNvPr id="5" name="Text 1"/>
          <p:cNvSpPr/>
          <p:nvPr/>
        </p:nvSpPr>
        <p:spPr>
          <a:xfrm>
            <a:off x="7861756" y="6945934"/>
            <a:ext cx="2947035" cy="351949"/>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Nunito Semi Bold" pitchFamily="34" charset="0"/>
                <a:ea typeface="Nunito Semi Bold" pitchFamily="34" charset="-122"/>
                <a:cs typeface="Nunito Semi Bold" pitchFamily="34" charset="-120"/>
              </a:rPr>
              <a:t>Promouvoir l'éducation</a:t>
            </a:r>
            <a:endParaRPr lang="en-US" sz="2200" dirty="0"/>
          </a:p>
        </p:txBody>
      </p:sp>
      <p:sp>
        <p:nvSpPr>
          <p:cNvPr id="7" name="Shape 3"/>
          <p:cNvSpPr/>
          <p:nvPr/>
        </p:nvSpPr>
        <p:spPr>
          <a:xfrm>
            <a:off x="4937641" y="3273981"/>
            <a:ext cx="8795266" cy="15240"/>
          </a:xfrm>
          <a:prstGeom prst="roundRect">
            <a:avLst>
              <a:gd name="adj" fmla="val 2356110"/>
            </a:avLst>
          </a:prstGeom>
          <a:solidFill>
            <a:srgbClr val="F2B42D"/>
          </a:solidFill>
          <a:ln/>
        </p:spPr>
      </p:sp>
      <p:pic>
        <p:nvPicPr>
          <p:cNvPr id="8" name="Image 2" descr="preencoded.png"/>
          <p:cNvPicPr>
            <a:picLocks noChangeAspect="1"/>
          </p:cNvPicPr>
          <p:nvPr/>
        </p:nvPicPr>
        <p:blipFill>
          <a:blip r:embed="rId4"/>
          <a:stretch>
            <a:fillRect/>
          </a:stretch>
        </p:blipFill>
        <p:spPr>
          <a:xfrm>
            <a:off x="2473285" y="3319105"/>
            <a:ext cx="3206234" cy="1357193"/>
          </a:xfrm>
          <a:prstGeom prst="rect">
            <a:avLst/>
          </a:prstGeom>
        </p:spPr>
      </p:pic>
      <p:pic>
        <p:nvPicPr>
          <p:cNvPr id="9" name="Image 3" descr="preencoded.png"/>
          <p:cNvPicPr>
            <a:picLocks noChangeAspect="1"/>
          </p:cNvPicPr>
          <p:nvPr/>
        </p:nvPicPr>
        <p:blipFill>
          <a:blip r:embed="rId5"/>
          <a:stretch>
            <a:fillRect/>
          </a:stretch>
        </p:blipFill>
        <p:spPr>
          <a:xfrm>
            <a:off x="3907988" y="3787259"/>
            <a:ext cx="336590" cy="420767"/>
          </a:xfrm>
          <a:prstGeom prst="rect">
            <a:avLst/>
          </a:prstGeom>
        </p:spPr>
      </p:pic>
      <p:sp>
        <p:nvSpPr>
          <p:cNvPr id="10" name="Text 4"/>
          <p:cNvSpPr/>
          <p:nvPr/>
        </p:nvSpPr>
        <p:spPr>
          <a:xfrm>
            <a:off x="5766418" y="3660695"/>
            <a:ext cx="4417100" cy="351949"/>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Nunito Semi Bold" pitchFamily="34" charset="0"/>
                <a:ea typeface="Nunito Semi Bold" pitchFamily="34" charset="-122"/>
                <a:cs typeface="Nunito Semi Bold" pitchFamily="34" charset="-120"/>
              </a:rPr>
              <a:t>Encourager </a:t>
            </a:r>
            <a:r>
              <a:rPr lang="en-US" sz="2200" dirty="0" err="1">
                <a:solidFill>
                  <a:srgbClr val="FFFFFF"/>
                </a:solidFill>
                <a:latin typeface="Nunito Semi Bold" pitchFamily="34" charset="0"/>
                <a:ea typeface="Nunito Semi Bold" pitchFamily="34" charset="-122"/>
                <a:cs typeface="Nunito Semi Bold" pitchFamily="34" charset="-120"/>
              </a:rPr>
              <a:t>l'insertion</a:t>
            </a:r>
            <a:r>
              <a:rPr lang="en-US" sz="2200" dirty="0">
                <a:solidFill>
                  <a:srgbClr val="FFFFFF"/>
                </a:solidFill>
                <a:latin typeface="Nunito Semi Bold" pitchFamily="34" charset="0"/>
                <a:ea typeface="Nunito Semi Bold" pitchFamily="34" charset="-122"/>
                <a:cs typeface="Nunito Semi Bold" pitchFamily="34" charset="-120"/>
              </a:rPr>
              <a:t> socio-</a:t>
            </a:r>
            <a:r>
              <a:rPr lang="en-US" sz="2200" dirty="0" err="1">
                <a:solidFill>
                  <a:srgbClr val="FFFFFF"/>
                </a:solidFill>
                <a:latin typeface="Nunito Semi Bold" pitchFamily="34" charset="0"/>
                <a:ea typeface="Nunito Semi Bold" pitchFamily="34" charset="-122"/>
                <a:cs typeface="Nunito Semi Bold" pitchFamily="34" charset="-120"/>
              </a:rPr>
              <a:t>économique</a:t>
            </a:r>
            <a:endParaRPr lang="en-US" sz="2200" dirty="0"/>
          </a:p>
        </p:txBody>
      </p:sp>
      <p:sp>
        <p:nvSpPr>
          <p:cNvPr id="12" name="Shape 6"/>
          <p:cNvSpPr/>
          <p:nvPr/>
        </p:nvSpPr>
        <p:spPr>
          <a:xfrm>
            <a:off x="5739289" y="4690943"/>
            <a:ext cx="7993618" cy="15240"/>
          </a:xfrm>
          <a:prstGeom prst="roundRect">
            <a:avLst>
              <a:gd name="adj" fmla="val 2356110"/>
            </a:avLst>
          </a:prstGeom>
          <a:solidFill>
            <a:srgbClr val="006494"/>
          </a:solidFill>
          <a:ln/>
        </p:spPr>
      </p:sp>
      <p:pic>
        <p:nvPicPr>
          <p:cNvPr id="13" name="Image 4" descr="preencoded.png"/>
          <p:cNvPicPr>
            <a:picLocks noChangeAspect="1"/>
          </p:cNvPicPr>
          <p:nvPr/>
        </p:nvPicPr>
        <p:blipFill>
          <a:blip r:embed="rId6"/>
          <a:stretch>
            <a:fillRect/>
          </a:stretch>
        </p:blipFill>
        <p:spPr>
          <a:xfrm>
            <a:off x="1671638" y="4736068"/>
            <a:ext cx="4809411" cy="1357193"/>
          </a:xfrm>
          <a:prstGeom prst="rect">
            <a:avLst/>
          </a:prstGeom>
        </p:spPr>
      </p:pic>
      <p:pic>
        <p:nvPicPr>
          <p:cNvPr id="14" name="Image 5" descr="preencoded.png"/>
          <p:cNvPicPr>
            <a:picLocks noChangeAspect="1"/>
          </p:cNvPicPr>
          <p:nvPr/>
        </p:nvPicPr>
        <p:blipFill>
          <a:blip r:embed="rId7"/>
          <a:stretch>
            <a:fillRect/>
          </a:stretch>
        </p:blipFill>
        <p:spPr>
          <a:xfrm>
            <a:off x="3907988" y="2469832"/>
            <a:ext cx="336590" cy="420767"/>
          </a:xfrm>
          <a:prstGeom prst="rect">
            <a:avLst/>
          </a:prstGeom>
        </p:spPr>
      </p:pic>
      <p:sp>
        <p:nvSpPr>
          <p:cNvPr id="15" name="Text 7"/>
          <p:cNvSpPr/>
          <p:nvPr/>
        </p:nvSpPr>
        <p:spPr>
          <a:xfrm>
            <a:off x="5138083" y="2328266"/>
            <a:ext cx="3164562" cy="351949"/>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Nunito Semi Bold" pitchFamily="34" charset="0"/>
                <a:ea typeface="Nunito Semi Bold" pitchFamily="34" charset="-122"/>
                <a:cs typeface="Nunito Semi Bold" pitchFamily="34" charset="-120"/>
              </a:rPr>
              <a:t>Lutter contre la pauvreté</a:t>
            </a:r>
            <a:endParaRPr lang="en-US" sz="2200" dirty="0"/>
          </a:p>
        </p:txBody>
      </p:sp>
      <p:sp>
        <p:nvSpPr>
          <p:cNvPr id="17" name="Shape 9"/>
          <p:cNvSpPr/>
          <p:nvPr/>
        </p:nvSpPr>
        <p:spPr>
          <a:xfrm>
            <a:off x="6540818" y="6107906"/>
            <a:ext cx="7192089" cy="15240"/>
          </a:xfrm>
          <a:prstGeom prst="roundRect">
            <a:avLst>
              <a:gd name="adj" fmla="val 2356110"/>
            </a:avLst>
          </a:prstGeom>
          <a:solidFill>
            <a:srgbClr val="DD785E"/>
          </a:solidFill>
          <a:ln/>
        </p:spPr>
      </p:sp>
      <p:pic>
        <p:nvPicPr>
          <p:cNvPr id="18" name="Image 6" descr="preencoded.png"/>
          <p:cNvPicPr>
            <a:picLocks noChangeAspect="1"/>
          </p:cNvPicPr>
          <p:nvPr/>
        </p:nvPicPr>
        <p:blipFill>
          <a:blip r:embed="rId8"/>
          <a:stretch>
            <a:fillRect/>
          </a:stretch>
        </p:blipFill>
        <p:spPr>
          <a:xfrm>
            <a:off x="870109" y="6153031"/>
            <a:ext cx="6412587" cy="1357193"/>
          </a:xfrm>
          <a:prstGeom prst="rect">
            <a:avLst/>
          </a:prstGeom>
        </p:spPr>
      </p:pic>
      <p:pic>
        <p:nvPicPr>
          <p:cNvPr id="19" name="Image 7" descr="preencoded.png"/>
          <p:cNvPicPr>
            <a:picLocks noChangeAspect="1"/>
          </p:cNvPicPr>
          <p:nvPr/>
        </p:nvPicPr>
        <p:blipFill>
          <a:blip r:embed="rId9"/>
          <a:stretch>
            <a:fillRect/>
          </a:stretch>
        </p:blipFill>
        <p:spPr>
          <a:xfrm>
            <a:off x="3907988" y="5075625"/>
            <a:ext cx="336590" cy="420767"/>
          </a:xfrm>
          <a:prstGeom prst="rect">
            <a:avLst/>
          </a:prstGeom>
        </p:spPr>
      </p:pic>
      <p:sp>
        <p:nvSpPr>
          <p:cNvPr id="20" name="Text 10"/>
          <p:cNvSpPr/>
          <p:nvPr/>
        </p:nvSpPr>
        <p:spPr>
          <a:xfrm>
            <a:off x="6991435" y="5177022"/>
            <a:ext cx="4131350" cy="351949"/>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Nunito Semi Bold" pitchFamily="34" charset="0"/>
                <a:ea typeface="Nunito Semi Bold" pitchFamily="34" charset="-122"/>
                <a:cs typeface="Nunito Semi Bold" pitchFamily="34" charset="-120"/>
              </a:rPr>
              <a:t>Promouvoir le bien-être collectif</a:t>
            </a:r>
            <a:endParaRPr lang="en-US" sz="2200" dirty="0"/>
          </a:p>
        </p:txBody>
      </p:sp>
      <p:sp>
        <p:nvSpPr>
          <p:cNvPr id="22" name="ZoneTexte 21">
            <a:extLst>
              <a:ext uri="{FF2B5EF4-FFF2-40B4-BE49-F238E27FC236}">
                <a16:creationId xmlns:a16="http://schemas.microsoft.com/office/drawing/2014/main" id="{5ED07D57-06F2-3948-4AFB-4437F190733B}"/>
              </a:ext>
            </a:extLst>
          </p:cNvPr>
          <p:cNvSpPr txBox="1"/>
          <p:nvPr/>
        </p:nvSpPr>
        <p:spPr>
          <a:xfrm>
            <a:off x="12700000" y="7732889"/>
            <a:ext cx="1930400" cy="496711"/>
          </a:xfrm>
          <a:prstGeom prst="rect">
            <a:avLst/>
          </a:prstGeom>
          <a:solidFill>
            <a:srgbClr val="00002E"/>
          </a:solidFill>
        </p:spPr>
        <p:txBody>
          <a:bodyPr wrap="square" rtlCol="0">
            <a:spAutoFit/>
          </a:bodyPr>
          <a:lstStyle/>
          <a:p>
            <a:endParaRPr lang="fr-CM" dirty="0"/>
          </a:p>
        </p:txBody>
      </p:sp>
      <p:pic>
        <p:nvPicPr>
          <p:cNvPr id="23" name="Image 1" descr="preencoded.png">
            <a:extLst>
              <a:ext uri="{FF2B5EF4-FFF2-40B4-BE49-F238E27FC236}">
                <a16:creationId xmlns:a16="http://schemas.microsoft.com/office/drawing/2014/main" id="{D2164E77-E4DC-88F5-19F0-83FBE006CA63}"/>
              </a:ext>
            </a:extLst>
          </p:cNvPr>
          <p:cNvPicPr>
            <a:picLocks noChangeAspect="1"/>
          </p:cNvPicPr>
          <p:nvPr/>
        </p:nvPicPr>
        <p:blipFill>
          <a:blip r:embed="rId10"/>
          <a:stretch>
            <a:fillRect/>
          </a:stretch>
        </p:blipFill>
        <p:spPr>
          <a:xfrm>
            <a:off x="3907988" y="6735550"/>
            <a:ext cx="336590" cy="42076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80">
                                          <p:stCondLst>
                                            <p:cond delay="0"/>
                                          </p:stCondLst>
                                        </p:cTn>
                                        <p:tgtEl>
                                          <p:spTgt spid="7"/>
                                        </p:tgtEl>
                                      </p:cBhvr>
                                    </p:animEffect>
                                    <p:anim calcmode="lin" valueType="num">
                                      <p:cBhvr>
                                        <p:cTn id="4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5" dur="26">
                                          <p:stCondLst>
                                            <p:cond delay="650"/>
                                          </p:stCondLst>
                                        </p:cTn>
                                        <p:tgtEl>
                                          <p:spTgt spid="7"/>
                                        </p:tgtEl>
                                      </p:cBhvr>
                                      <p:to x="100000" y="60000"/>
                                    </p:animScale>
                                    <p:animScale>
                                      <p:cBhvr>
                                        <p:cTn id="46" dur="166" decel="50000">
                                          <p:stCondLst>
                                            <p:cond delay="676"/>
                                          </p:stCondLst>
                                        </p:cTn>
                                        <p:tgtEl>
                                          <p:spTgt spid="7"/>
                                        </p:tgtEl>
                                      </p:cBhvr>
                                      <p:to x="100000" y="100000"/>
                                    </p:animScale>
                                    <p:animScale>
                                      <p:cBhvr>
                                        <p:cTn id="47" dur="26">
                                          <p:stCondLst>
                                            <p:cond delay="1312"/>
                                          </p:stCondLst>
                                        </p:cTn>
                                        <p:tgtEl>
                                          <p:spTgt spid="7"/>
                                        </p:tgtEl>
                                      </p:cBhvr>
                                      <p:to x="100000" y="80000"/>
                                    </p:animScale>
                                    <p:animScale>
                                      <p:cBhvr>
                                        <p:cTn id="48" dur="166" decel="50000">
                                          <p:stCondLst>
                                            <p:cond delay="1338"/>
                                          </p:stCondLst>
                                        </p:cTn>
                                        <p:tgtEl>
                                          <p:spTgt spid="7"/>
                                        </p:tgtEl>
                                      </p:cBhvr>
                                      <p:to x="100000" y="100000"/>
                                    </p:animScale>
                                    <p:animScale>
                                      <p:cBhvr>
                                        <p:cTn id="49" dur="26">
                                          <p:stCondLst>
                                            <p:cond delay="1642"/>
                                          </p:stCondLst>
                                        </p:cTn>
                                        <p:tgtEl>
                                          <p:spTgt spid="7"/>
                                        </p:tgtEl>
                                      </p:cBhvr>
                                      <p:to x="100000" y="90000"/>
                                    </p:animScale>
                                    <p:animScale>
                                      <p:cBhvr>
                                        <p:cTn id="50" dur="166" decel="50000">
                                          <p:stCondLst>
                                            <p:cond delay="1668"/>
                                          </p:stCondLst>
                                        </p:cTn>
                                        <p:tgtEl>
                                          <p:spTgt spid="7"/>
                                        </p:tgtEl>
                                      </p:cBhvr>
                                      <p:to x="100000" y="100000"/>
                                    </p:animScale>
                                    <p:animScale>
                                      <p:cBhvr>
                                        <p:cTn id="51" dur="26">
                                          <p:stCondLst>
                                            <p:cond delay="1808"/>
                                          </p:stCondLst>
                                        </p:cTn>
                                        <p:tgtEl>
                                          <p:spTgt spid="7"/>
                                        </p:tgtEl>
                                      </p:cBhvr>
                                      <p:to x="100000" y="95000"/>
                                    </p:animScale>
                                    <p:animScale>
                                      <p:cBhvr>
                                        <p:cTn id="52" dur="166" decel="50000">
                                          <p:stCondLst>
                                            <p:cond delay="1834"/>
                                          </p:stCondLst>
                                        </p:cTn>
                                        <p:tgtEl>
                                          <p:spTgt spid="7"/>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down)">
                                      <p:cBhvr>
                                        <p:cTn id="57" dur="580">
                                          <p:stCondLst>
                                            <p:cond delay="0"/>
                                          </p:stCondLst>
                                        </p:cTn>
                                        <p:tgtEl>
                                          <p:spTgt spid="8"/>
                                        </p:tgtEl>
                                      </p:cBhvr>
                                    </p:animEffect>
                                    <p:anim calcmode="lin" valueType="num">
                                      <p:cBhvr>
                                        <p:cTn id="5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63" dur="26">
                                          <p:stCondLst>
                                            <p:cond delay="650"/>
                                          </p:stCondLst>
                                        </p:cTn>
                                        <p:tgtEl>
                                          <p:spTgt spid="8"/>
                                        </p:tgtEl>
                                      </p:cBhvr>
                                      <p:to x="100000" y="60000"/>
                                    </p:animScale>
                                    <p:animScale>
                                      <p:cBhvr>
                                        <p:cTn id="64" dur="166" decel="50000">
                                          <p:stCondLst>
                                            <p:cond delay="676"/>
                                          </p:stCondLst>
                                        </p:cTn>
                                        <p:tgtEl>
                                          <p:spTgt spid="8"/>
                                        </p:tgtEl>
                                      </p:cBhvr>
                                      <p:to x="100000" y="100000"/>
                                    </p:animScale>
                                    <p:animScale>
                                      <p:cBhvr>
                                        <p:cTn id="65" dur="26">
                                          <p:stCondLst>
                                            <p:cond delay="1312"/>
                                          </p:stCondLst>
                                        </p:cTn>
                                        <p:tgtEl>
                                          <p:spTgt spid="8"/>
                                        </p:tgtEl>
                                      </p:cBhvr>
                                      <p:to x="100000" y="80000"/>
                                    </p:animScale>
                                    <p:animScale>
                                      <p:cBhvr>
                                        <p:cTn id="66" dur="166" decel="50000">
                                          <p:stCondLst>
                                            <p:cond delay="1338"/>
                                          </p:stCondLst>
                                        </p:cTn>
                                        <p:tgtEl>
                                          <p:spTgt spid="8"/>
                                        </p:tgtEl>
                                      </p:cBhvr>
                                      <p:to x="100000" y="100000"/>
                                    </p:animScale>
                                    <p:animScale>
                                      <p:cBhvr>
                                        <p:cTn id="67" dur="26">
                                          <p:stCondLst>
                                            <p:cond delay="1642"/>
                                          </p:stCondLst>
                                        </p:cTn>
                                        <p:tgtEl>
                                          <p:spTgt spid="8"/>
                                        </p:tgtEl>
                                      </p:cBhvr>
                                      <p:to x="100000" y="90000"/>
                                    </p:animScale>
                                    <p:animScale>
                                      <p:cBhvr>
                                        <p:cTn id="68" dur="166" decel="50000">
                                          <p:stCondLst>
                                            <p:cond delay="1668"/>
                                          </p:stCondLst>
                                        </p:cTn>
                                        <p:tgtEl>
                                          <p:spTgt spid="8"/>
                                        </p:tgtEl>
                                      </p:cBhvr>
                                      <p:to x="100000" y="100000"/>
                                    </p:animScale>
                                    <p:animScale>
                                      <p:cBhvr>
                                        <p:cTn id="69" dur="26">
                                          <p:stCondLst>
                                            <p:cond delay="1808"/>
                                          </p:stCondLst>
                                        </p:cTn>
                                        <p:tgtEl>
                                          <p:spTgt spid="8"/>
                                        </p:tgtEl>
                                      </p:cBhvr>
                                      <p:to x="100000" y="95000"/>
                                    </p:animScale>
                                    <p:animScale>
                                      <p:cBhvr>
                                        <p:cTn id="70" dur="166" decel="50000">
                                          <p:stCondLst>
                                            <p:cond delay="1834"/>
                                          </p:stCondLst>
                                        </p:cTn>
                                        <p:tgtEl>
                                          <p:spTgt spid="8"/>
                                        </p:tgtEl>
                                      </p:cBhvr>
                                      <p:to x="100000" y="100000"/>
                                    </p:animScale>
                                  </p:childTnLst>
                                </p:cTn>
                              </p:par>
                              <p:par>
                                <p:cTn id="71" presetID="26" presetClass="entr" presetSubtype="0" fill="hold" nodeType="with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wipe(down)">
                                      <p:cBhvr>
                                        <p:cTn id="73" dur="580">
                                          <p:stCondLst>
                                            <p:cond delay="0"/>
                                          </p:stCondLst>
                                        </p:cTn>
                                        <p:tgtEl>
                                          <p:spTgt spid="9"/>
                                        </p:tgtEl>
                                      </p:cBhvr>
                                    </p:animEffect>
                                    <p:anim calcmode="lin" valueType="num">
                                      <p:cBhvr>
                                        <p:cTn id="7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79" dur="26">
                                          <p:stCondLst>
                                            <p:cond delay="650"/>
                                          </p:stCondLst>
                                        </p:cTn>
                                        <p:tgtEl>
                                          <p:spTgt spid="9"/>
                                        </p:tgtEl>
                                      </p:cBhvr>
                                      <p:to x="100000" y="60000"/>
                                    </p:animScale>
                                    <p:animScale>
                                      <p:cBhvr>
                                        <p:cTn id="80" dur="166" decel="50000">
                                          <p:stCondLst>
                                            <p:cond delay="676"/>
                                          </p:stCondLst>
                                        </p:cTn>
                                        <p:tgtEl>
                                          <p:spTgt spid="9"/>
                                        </p:tgtEl>
                                      </p:cBhvr>
                                      <p:to x="100000" y="100000"/>
                                    </p:animScale>
                                    <p:animScale>
                                      <p:cBhvr>
                                        <p:cTn id="81" dur="26">
                                          <p:stCondLst>
                                            <p:cond delay="1312"/>
                                          </p:stCondLst>
                                        </p:cTn>
                                        <p:tgtEl>
                                          <p:spTgt spid="9"/>
                                        </p:tgtEl>
                                      </p:cBhvr>
                                      <p:to x="100000" y="80000"/>
                                    </p:animScale>
                                    <p:animScale>
                                      <p:cBhvr>
                                        <p:cTn id="82" dur="166" decel="50000">
                                          <p:stCondLst>
                                            <p:cond delay="1338"/>
                                          </p:stCondLst>
                                        </p:cTn>
                                        <p:tgtEl>
                                          <p:spTgt spid="9"/>
                                        </p:tgtEl>
                                      </p:cBhvr>
                                      <p:to x="100000" y="100000"/>
                                    </p:animScale>
                                    <p:animScale>
                                      <p:cBhvr>
                                        <p:cTn id="83" dur="26">
                                          <p:stCondLst>
                                            <p:cond delay="1642"/>
                                          </p:stCondLst>
                                        </p:cTn>
                                        <p:tgtEl>
                                          <p:spTgt spid="9"/>
                                        </p:tgtEl>
                                      </p:cBhvr>
                                      <p:to x="100000" y="90000"/>
                                    </p:animScale>
                                    <p:animScale>
                                      <p:cBhvr>
                                        <p:cTn id="84" dur="166" decel="50000">
                                          <p:stCondLst>
                                            <p:cond delay="1668"/>
                                          </p:stCondLst>
                                        </p:cTn>
                                        <p:tgtEl>
                                          <p:spTgt spid="9"/>
                                        </p:tgtEl>
                                      </p:cBhvr>
                                      <p:to x="100000" y="100000"/>
                                    </p:animScale>
                                    <p:animScale>
                                      <p:cBhvr>
                                        <p:cTn id="85" dur="26">
                                          <p:stCondLst>
                                            <p:cond delay="1808"/>
                                          </p:stCondLst>
                                        </p:cTn>
                                        <p:tgtEl>
                                          <p:spTgt spid="9"/>
                                        </p:tgtEl>
                                      </p:cBhvr>
                                      <p:to x="100000" y="95000"/>
                                    </p:animScale>
                                    <p:animScale>
                                      <p:cBhvr>
                                        <p:cTn id="86" dur="166" decel="50000">
                                          <p:stCondLst>
                                            <p:cond delay="1834"/>
                                          </p:stCondLst>
                                        </p:cTn>
                                        <p:tgtEl>
                                          <p:spTgt spid="9"/>
                                        </p:tgtEl>
                                      </p:cBhvr>
                                      <p:to x="100000" y="100000"/>
                                    </p:animScale>
                                  </p:childTnLst>
                                </p:cTn>
                              </p:par>
                              <p:par>
                                <p:cTn id="87" presetID="26" presetClass="entr" presetSubtype="0" fill="hold" grpId="0" nodeType="withEffect">
                                  <p:stCondLst>
                                    <p:cond delay="0"/>
                                  </p:stCondLst>
                                  <p:childTnLst>
                                    <p:set>
                                      <p:cBhvr>
                                        <p:cTn id="88" dur="1" fill="hold">
                                          <p:stCondLst>
                                            <p:cond delay="0"/>
                                          </p:stCondLst>
                                        </p:cTn>
                                        <p:tgtEl>
                                          <p:spTgt spid="10"/>
                                        </p:tgtEl>
                                        <p:attrNameLst>
                                          <p:attrName>style.visibility</p:attrName>
                                        </p:attrNameLst>
                                      </p:cBhvr>
                                      <p:to>
                                        <p:strVal val="visible"/>
                                      </p:to>
                                    </p:set>
                                    <p:animEffect transition="in" filter="wipe(down)">
                                      <p:cBhvr>
                                        <p:cTn id="89" dur="580">
                                          <p:stCondLst>
                                            <p:cond delay="0"/>
                                          </p:stCondLst>
                                        </p:cTn>
                                        <p:tgtEl>
                                          <p:spTgt spid="10"/>
                                        </p:tgtEl>
                                      </p:cBhvr>
                                    </p:animEffect>
                                    <p:anim calcmode="lin" valueType="num">
                                      <p:cBhvr>
                                        <p:cTn id="9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95" dur="26">
                                          <p:stCondLst>
                                            <p:cond delay="650"/>
                                          </p:stCondLst>
                                        </p:cTn>
                                        <p:tgtEl>
                                          <p:spTgt spid="10"/>
                                        </p:tgtEl>
                                      </p:cBhvr>
                                      <p:to x="100000" y="60000"/>
                                    </p:animScale>
                                    <p:animScale>
                                      <p:cBhvr>
                                        <p:cTn id="96" dur="166" decel="50000">
                                          <p:stCondLst>
                                            <p:cond delay="676"/>
                                          </p:stCondLst>
                                        </p:cTn>
                                        <p:tgtEl>
                                          <p:spTgt spid="10"/>
                                        </p:tgtEl>
                                      </p:cBhvr>
                                      <p:to x="100000" y="100000"/>
                                    </p:animScale>
                                    <p:animScale>
                                      <p:cBhvr>
                                        <p:cTn id="97" dur="26">
                                          <p:stCondLst>
                                            <p:cond delay="1312"/>
                                          </p:stCondLst>
                                        </p:cTn>
                                        <p:tgtEl>
                                          <p:spTgt spid="10"/>
                                        </p:tgtEl>
                                      </p:cBhvr>
                                      <p:to x="100000" y="80000"/>
                                    </p:animScale>
                                    <p:animScale>
                                      <p:cBhvr>
                                        <p:cTn id="98" dur="166" decel="50000">
                                          <p:stCondLst>
                                            <p:cond delay="1338"/>
                                          </p:stCondLst>
                                        </p:cTn>
                                        <p:tgtEl>
                                          <p:spTgt spid="10"/>
                                        </p:tgtEl>
                                      </p:cBhvr>
                                      <p:to x="100000" y="100000"/>
                                    </p:animScale>
                                    <p:animScale>
                                      <p:cBhvr>
                                        <p:cTn id="99" dur="26">
                                          <p:stCondLst>
                                            <p:cond delay="1642"/>
                                          </p:stCondLst>
                                        </p:cTn>
                                        <p:tgtEl>
                                          <p:spTgt spid="10"/>
                                        </p:tgtEl>
                                      </p:cBhvr>
                                      <p:to x="100000" y="90000"/>
                                    </p:animScale>
                                    <p:animScale>
                                      <p:cBhvr>
                                        <p:cTn id="100" dur="166" decel="50000">
                                          <p:stCondLst>
                                            <p:cond delay="1668"/>
                                          </p:stCondLst>
                                        </p:cTn>
                                        <p:tgtEl>
                                          <p:spTgt spid="10"/>
                                        </p:tgtEl>
                                      </p:cBhvr>
                                      <p:to x="100000" y="100000"/>
                                    </p:animScale>
                                    <p:animScale>
                                      <p:cBhvr>
                                        <p:cTn id="101" dur="26">
                                          <p:stCondLst>
                                            <p:cond delay="1808"/>
                                          </p:stCondLst>
                                        </p:cTn>
                                        <p:tgtEl>
                                          <p:spTgt spid="10"/>
                                        </p:tgtEl>
                                      </p:cBhvr>
                                      <p:to x="100000" y="95000"/>
                                    </p:animScale>
                                    <p:animScale>
                                      <p:cBhvr>
                                        <p:cTn id="102" dur="166" decel="50000">
                                          <p:stCondLst>
                                            <p:cond delay="1834"/>
                                          </p:stCondLst>
                                        </p:cTn>
                                        <p:tgtEl>
                                          <p:spTgt spid="10"/>
                                        </p:tgtEl>
                                      </p:cBhvr>
                                      <p:to x="100000" y="100000"/>
                                    </p:animScale>
                                  </p:childTnLst>
                                </p:cTn>
                              </p:par>
                              <p:par>
                                <p:cTn id="103" presetID="26" presetClass="entr" presetSubtype="0" fill="hold" nodeType="withEffect">
                                  <p:stCondLst>
                                    <p:cond delay="0"/>
                                  </p:stCondLst>
                                  <p:childTnLst>
                                    <p:set>
                                      <p:cBhvr>
                                        <p:cTn id="104" dur="1" fill="hold">
                                          <p:stCondLst>
                                            <p:cond delay="0"/>
                                          </p:stCondLst>
                                        </p:cTn>
                                        <p:tgtEl>
                                          <p:spTgt spid="12"/>
                                        </p:tgtEl>
                                        <p:attrNameLst>
                                          <p:attrName>style.visibility</p:attrName>
                                        </p:attrNameLst>
                                      </p:cBhvr>
                                      <p:to>
                                        <p:strVal val="visible"/>
                                      </p:to>
                                    </p:set>
                                    <p:animEffect transition="in" filter="wipe(down)">
                                      <p:cBhvr>
                                        <p:cTn id="105" dur="580">
                                          <p:stCondLst>
                                            <p:cond delay="0"/>
                                          </p:stCondLst>
                                        </p:cTn>
                                        <p:tgtEl>
                                          <p:spTgt spid="12"/>
                                        </p:tgtEl>
                                      </p:cBhvr>
                                    </p:animEffect>
                                    <p:anim calcmode="lin" valueType="num">
                                      <p:cBhvr>
                                        <p:cTn id="106"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11" dur="26">
                                          <p:stCondLst>
                                            <p:cond delay="650"/>
                                          </p:stCondLst>
                                        </p:cTn>
                                        <p:tgtEl>
                                          <p:spTgt spid="12"/>
                                        </p:tgtEl>
                                      </p:cBhvr>
                                      <p:to x="100000" y="60000"/>
                                    </p:animScale>
                                    <p:animScale>
                                      <p:cBhvr>
                                        <p:cTn id="112" dur="166" decel="50000">
                                          <p:stCondLst>
                                            <p:cond delay="676"/>
                                          </p:stCondLst>
                                        </p:cTn>
                                        <p:tgtEl>
                                          <p:spTgt spid="12"/>
                                        </p:tgtEl>
                                      </p:cBhvr>
                                      <p:to x="100000" y="100000"/>
                                    </p:animScale>
                                    <p:animScale>
                                      <p:cBhvr>
                                        <p:cTn id="113" dur="26">
                                          <p:stCondLst>
                                            <p:cond delay="1312"/>
                                          </p:stCondLst>
                                        </p:cTn>
                                        <p:tgtEl>
                                          <p:spTgt spid="12"/>
                                        </p:tgtEl>
                                      </p:cBhvr>
                                      <p:to x="100000" y="80000"/>
                                    </p:animScale>
                                    <p:animScale>
                                      <p:cBhvr>
                                        <p:cTn id="114" dur="166" decel="50000">
                                          <p:stCondLst>
                                            <p:cond delay="1338"/>
                                          </p:stCondLst>
                                        </p:cTn>
                                        <p:tgtEl>
                                          <p:spTgt spid="12"/>
                                        </p:tgtEl>
                                      </p:cBhvr>
                                      <p:to x="100000" y="100000"/>
                                    </p:animScale>
                                    <p:animScale>
                                      <p:cBhvr>
                                        <p:cTn id="115" dur="26">
                                          <p:stCondLst>
                                            <p:cond delay="1642"/>
                                          </p:stCondLst>
                                        </p:cTn>
                                        <p:tgtEl>
                                          <p:spTgt spid="12"/>
                                        </p:tgtEl>
                                      </p:cBhvr>
                                      <p:to x="100000" y="90000"/>
                                    </p:animScale>
                                    <p:animScale>
                                      <p:cBhvr>
                                        <p:cTn id="116" dur="166" decel="50000">
                                          <p:stCondLst>
                                            <p:cond delay="1668"/>
                                          </p:stCondLst>
                                        </p:cTn>
                                        <p:tgtEl>
                                          <p:spTgt spid="12"/>
                                        </p:tgtEl>
                                      </p:cBhvr>
                                      <p:to x="100000" y="100000"/>
                                    </p:animScale>
                                    <p:animScale>
                                      <p:cBhvr>
                                        <p:cTn id="117" dur="26">
                                          <p:stCondLst>
                                            <p:cond delay="1808"/>
                                          </p:stCondLst>
                                        </p:cTn>
                                        <p:tgtEl>
                                          <p:spTgt spid="12"/>
                                        </p:tgtEl>
                                      </p:cBhvr>
                                      <p:to x="100000" y="95000"/>
                                    </p:animScale>
                                    <p:animScale>
                                      <p:cBhvr>
                                        <p:cTn id="118" dur="166" decel="50000">
                                          <p:stCondLst>
                                            <p:cond delay="1834"/>
                                          </p:stCondLst>
                                        </p:cTn>
                                        <p:tgtEl>
                                          <p:spTgt spid="12"/>
                                        </p:tgtEl>
                                      </p:cBhvr>
                                      <p:to x="100000" y="100000"/>
                                    </p:animScale>
                                  </p:childTnLst>
                                </p:cTn>
                              </p:par>
                            </p:childTnLst>
                          </p:cTn>
                        </p:par>
                      </p:childTnLst>
                    </p:cTn>
                  </p:par>
                  <p:par>
                    <p:cTn id="119" fill="hold">
                      <p:stCondLst>
                        <p:cond delay="indefinite"/>
                      </p:stCondLst>
                      <p:childTnLst>
                        <p:par>
                          <p:cTn id="120" fill="hold">
                            <p:stCondLst>
                              <p:cond delay="0"/>
                            </p:stCondLst>
                            <p:childTnLst>
                              <p:par>
                                <p:cTn id="121" presetID="26" presetClass="entr" presetSubtype="0" fill="hold" nodeType="clickEffect">
                                  <p:stCondLst>
                                    <p:cond delay="0"/>
                                  </p:stCondLst>
                                  <p:childTnLst>
                                    <p:set>
                                      <p:cBhvr>
                                        <p:cTn id="122" dur="1" fill="hold">
                                          <p:stCondLst>
                                            <p:cond delay="0"/>
                                          </p:stCondLst>
                                        </p:cTn>
                                        <p:tgtEl>
                                          <p:spTgt spid="14"/>
                                        </p:tgtEl>
                                        <p:attrNameLst>
                                          <p:attrName>style.visibility</p:attrName>
                                        </p:attrNameLst>
                                      </p:cBhvr>
                                      <p:to>
                                        <p:strVal val="visible"/>
                                      </p:to>
                                    </p:set>
                                    <p:animEffect transition="in" filter="wipe(down)">
                                      <p:cBhvr>
                                        <p:cTn id="123" dur="580">
                                          <p:stCondLst>
                                            <p:cond delay="0"/>
                                          </p:stCondLst>
                                        </p:cTn>
                                        <p:tgtEl>
                                          <p:spTgt spid="14"/>
                                        </p:tgtEl>
                                      </p:cBhvr>
                                    </p:animEffect>
                                    <p:anim calcmode="lin" valueType="num">
                                      <p:cBhvr>
                                        <p:cTn id="12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2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2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2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29" dur="26">
                                          <p:stCondLst>
                                            <p:cond delay="650"/>
                                          </p:stCondLst>
                                        </p:cTn>
                                        <p:tgtEl>
                                          <p:spTgt spid="14"/>
                                        </p:tgtEl>
                                      </p:cBhvr>
                                      <p:to x="100000" y="60000"/>
                                    </p:animScale>
                                    <p:animScale>
                                      <p:cBhvr>
                                        <p:cTn id="130" dur="166" decel="50000">
                                          <p:stCondLst>
                                            <p:cond delay="676"/>
                                          </p:stCondLst>
                                        </p:cTn>
                                        <p:tgtEl>
                                          <p:spTgt spid="14"/>
                                        </p:tgtEl>
                                      </p:cBhvr>
                                      <p:to x="100000" y="100000"/>
                                    </p:animScale>
                                    <p:animScale>
                                      <p:cBhvr>
                                        <p:cTn id="131" dur="26">
                                          <p:stCondLst>
                                            <p:cond delay="1312"/>
                                          </p:stCondLst>
                                        </p:cTn>
                                        <p:tgtEl>
                                          <p:spTgt spid="14"/>
                                        </p:tgtEl>
                                      </p:cBhvr>
                                      <p:to x="100000" y="80000"/>
                                    </p:animScale>
                                    <p:animScale>
                                      <p:cBhvr>
                                        <p:cTn id="132" dur="166" decel="50000">
                                          <p:stCondLst>
                                            <p:cond delay="1338"/>
                                          </p:stCondLst>
                                        </p:cTn>
                                        <p:tgtEl>
                                          <p:spTgt spid="14"/>
                                        </p:tgtEl>
                                      </p:cBhvr>
                                      <p:to x="100000" y="100000"/>
                                    </p:animScale>
                                    <p:animScale>
                                      <p:cBhvr>
                                        <p:cTn id="133" dur="26">
                                          <p:stCondLst>
                                            <p:cond delay="1642"/>
                                          </p:stCondLst>
                                        </p:cTn>
                                        <p:tgtEl>
                                          <p:spTgt spid="14"/>
                                        </p:tgtEl>
                                      </p:cBhvr>
                                      <p:to x="100000" y="90000"/>
                                    </p:animScale>
                                    <p:animScale>
                                      <p:cBhvr>
                                        <p:cTn id="134" dur="166" decel="50000">
                                          <p:stCondLst>
                                            <p:cond delay="1668"/>
                                          </p:stCondLst>
                                        </p:cTn>
                                        <p:tgtEl>
                                          <p:spTgt spid="14"/>
                                        </p:tgtEl>
                                      </p:cBhvr>
                                      <p:to x="100000" y="100000"/>
                                    </p:animScale>
                                    <p:animScale>
                                      <p:cBhvr>
                                        <p:cTn id="135" dur="26">
                                          <p:stCondLst>
                                            <p:cond delay="1808"/>
                                          </p:stCondLst>
                                        </p:cTn>
                                        <p:tgtEl>
                                          <p:spTgt spid="14"/>
                                        </p:tgtEl>
                                      </p:cBhvr>
                                      <p:to x="100000" y="95000"/>
                                    </p:animScale>
                                    <p:animScale>
                                      <p:cBhvr>
                                        <p:cTn id="136" dur="166" decel="50000">
                                          <p:stCondLst>
                                            <p:cond delay="1834"/>
                                          </p:stCondLst>
                                        </p:cTn>
                                        <p:tgtEl>
                                          <p:spTgt spid="14"/>
                                        </p:tgtEl>
                                      </p:cBhvr>
                                      <p:to x="100000" y="100000"/>
                                    </p:animScale>
                                  </p:childTnLst>
                                </p:cTn>
                              </p:par>
                              <p:par>
                                <p:cTn id="137" presetID="26" presetClass="entr" presetSubtype="0" fill="hold" nodeType="withEffect">
                                  <p:stCondLst>
                                    <p:cond delay="0"/>
                                  </p:stCondLst>
                                  <p:childTnLst>
                                    <p:set>
                                      <p:cBhvr>
                                        <p:cTn id="138" dur="1" fill="hold">
                                          <p:stCondLst>
                                            <p:cond delay="0"/>
                                          </p:stCondLst>
                                        </p:cTn>
                                        <p:tgtEl>
                                          <p:spTgt spid="13"/>
                                        </p:tgtEl>
                                        <p:attrNameLst>
                                          <p:attrName>style.visibility</p:attrName>
                                        </p:attrNameLst>
                                      </p:cBhvr>
                                      <p:to>
                                        <p:strVal val="visible"/>
                                      </p:to>
                                    </p:set>
                                    <p:animEffect transition="in" filter="wipe(down)">
                                      <p:cBhvr>
                                        <p:cTn id="139" dur="580">
                                          <p:stCondLst>
                                            <p:cond delay="0"/>
                                          </p:stCondLst>
                                        </p:cTn>
                                        <p:tgtEl>
                                          <p:spTgt spid="13"/>
                                        </p:tgtEl>
                                      </p:cBhvr>
                                    </p:animEffect>
                                    <p:anim calcmode="lin" valueType="num">
                                      <p:cBhvr>
                                        <p:cTn id="140"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41"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42"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43"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44"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45" dur="26">
                                          <p:stCondLst>
                                            <p:cond delay="650"/>
                                          </p:stCondLst>
                                        </p:cTn>
                                        <p:tgtEl>
                                          <p:spTgt spid="13"/>
                                        </p:tgtEl>
                                      </p:cBhvr>
                                      <p:to x="100000" y="60000"/>
                                    </p:animScale>
                                    <p:animScale>
                                      <p:cBhvr>
                                        <p:cTn id="146" dur="166" decel="50000">
                                          <p:stCondLst>
                                            <p:cond delay="676"/>
                                          </p:stCondLst>
                                        </p:cTn>
                                        <p:tgtEl>
                                          <p:spTgt spid="13"/>
                                        </p:tgtEl>
                                      </p:cBhvr>
                                      <p:to x="100000" y="100000"/>
                                    </p:animScale>
                                    <p:animScale>
                                      <p:cBhvr>
                                        <p:cTn id="147" dur="26">
                                          <p:stCondLst>
                                            <p:cond delay="1312"/>
                                          </p:stCondLst>
                                        </p:cTn>
                                        <p:tgtEl>
                                          <p:spTgt spid="13"/>
                                        </p:tgtEl>
                                      </p:cBhvr>
                                      <p:to x="100000" y="80000"/>
                                    </p:animScale>
                                    <p:animScale>
                                      <p:cBhvr>
                                        <p:cTn id="148" dur="166" decel="50000">
                                          <p:stCondLst>
                                            <p:cond delay="1338"/>
                                          </p:stCondLst>
                                        </p:cTn>
                                        <p:tgtEl>
                                          <p:spTgt spid="13"/>
                                        </p:tgtEl>
                                      </p:cBhvr>
                                      <p:to x="100000" y="100000"/>
                                    </p:animScale>
                                    <p:animScale>
                                      <p:cBhvr>
                                        <p:cTn id="149" dur="26">
                                          <p:stCondLst>
                                            <p:cond delay="1642"/>
                                          </p:stCondLst>
                                        </p:cTn>
                                        <p:tgtEl>
                                          <p:spTgt spid="13"/>
                                        </p:tgtEl>
                                      </p:cBhvr>
                                      <p:to x="100000" y="90000"/>
                                    </p:animScale>
                                    <p:animScale>
                                      <p:cBhvr>
                                        <p:cTn id="150" dur="166" decel="50000">
                                          <p:stCondLst>
                                            <p:cond delay="1668"/>
                                          </p:stCondLst>
                                        </p:cTn>
                                        <p:tgtEl>
                                          <p:spTgt spid="13"/>
                                        </p:tgtEl>
                                      </p:cBhvr>
                                      <p:to x="100000" y="100000"/>
                                    </p:animScale>
                                    <p:animScale>
                                      <p:cBhvr>
                                        <p:cTn id="151" dur="26">
                                          <p:stCondLst>
                                            <p:cond delay="1808"/>
                                          </p:stCondLst>
                                        </p:cTn>
                                        <p:tgtEl>
                                          <p:spTgt spid="13"/>
                                        </p:tgtEl>
                                      </p:cBhvr>
                                      <p:to x="100000" y="95000"/>
                                    </p:animScale>
                                    <p:animScale>
                                      <p:cBhvr>
                                        <p:cTn id="152" dur="166" decel="50000">
                                          <p:stCondLst>
                                            <p:cond delay="1834"/>
                                          </p:stCondLst>
                                        </p:cTn>
                                        <p:tgtEl>
                                          <p:spTgt spid="13"/>
                                        </p:tgtEl>
                                      </p:cBhvr>
                                      <p:to x="100000" y="100000"/>
                                    </p:animScale>
                                  </p:childTnLst>
                                </p:cTn>
                              </p:par>
                              <p:par>
                                <p:cTn id="153" presetID="26" presetClass="entr" presetSubtype="0" fill="hold" grpId="0" nodeType="withEffect">
                                  <p:stCondLst>
                                    <p:cond delay="0"/>
                                  </p:stCondLst>
                                  <p:childTnLst>
                                    <p:set>
                                      <p:cBhvr>
                                        <p:cTn id="154" dur="1" fill="hold">
                                          <p:stCondLst>
                                            <p:cond delay="0"/>
                                          </p:stCondLst>
                                        </p:cTn>
                                        <p:tgtEl>
                                          <p:spTgt spid="15"/>
                                        </p:tgtEl>
                                        <p:attrNameLst>
                                          <p:attrName>style.visibility</p:attrName>
                                        </p:attrNameLst>
                                      </p:cBhvr>
                                      <p:to>
                                        <p:strVal val="visible"/>
                                      </p:to>
                                    </p:set>
                                    <p:animEffect transition="in" filter="wipe(down)">
                                      <p:cBhvr>
                                        <p:cTn id="155" dur="580">
                                          <p:stCondLst>
                                            <p:cond delay="0"/>
                                          </p:stCondLst>
                                        </p:cTn>
                                        <p:tgtEl>
                                          <p:spTgt spid="15"/>
                                        </p:tgtEl>
                                      </p:cBhvr>
                                    </p:animEffect>
                                    <p:anim calcmode="lin" valueType="num">
                                      <p:cBhvr>
                                        <p:cTn id="15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5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5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5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6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61" dur="26">
                                          <p:stCondLst>
                                            <p:cond delay="650"/>
                                          </p:stCondLst>
                                        </p:cTn>
                                        <p:tgtEl>
                                          <p:spTgt spid="15"/>
                                        </p:tgtEl>
                                      </p:cBhvr>
                                      <p:to x="100000" y="60000"/>
                                    </p:animScale>
                                    <p:animScale>
                                      <p:cBhvr>
                                        <p:cTn id="162" dur="166" decel="50000">
                                          <p:stCondLst>
                                            <p:cond delay="676"/>
                                          </p:stCondLst>
                                        </p:cTn>
                                        <p:tgtEl>
                                          <p:spTgt spid="15"/>
                                        </p:tgtEl>
                                      </p:cBhvr>
                                      <p:to x="100000" y="100000"/>
                                    </p:animScale>
                                    <p:animScale>
                                      <p:cBhvr>
                                        <p:cTn id="163" dur="26">
                                          <p:stCondLst>
                                            <p:cond delay="1312"/>
                                          </p:stCondLst>
                                        </p:cTn>
                                        <p:tgtEl>
                                          <p:spTgt spid="15"/>
                                        </p:tgtEl>
                                      </p:cBhvr>
                                      <p:to x="100000" y="80000"/>
                                    </p:animScale>
                                    <p:animScale>
                                      <p:cBhvr>
                                        <p:cTn id="164" dur="166" decel="50000">
                                          <p:stCondLst>
                                            <p:cond delay="1338"/>
                                          </p:stCondLst>
                                        </p:cTn>
                                        <p:tgtEl>
                                          <p:spTgt spid="15"/>
                                        </p:tgtEl>
                                      </p:cBhvr>
                                      <p:to x="100000" y="100000"/>
                                    </p:animScale>
                                    <p:animScale>
                                      <p:cBhvr>
                                        <p:cTn id="165" dur="26">
                                          <p:stCondLst>
                                            <p:cond delay="1642"/>
                                          </p:stCondLst>
                                        </p:cTn>
                                        <p:tgtEl>
                                          <p:spTgt spid="15"/>
                                        </p:tgtEl>
                                      </p:cBhvr>
                                      <p:to x="100000" y="90000"/>
                                    </p:animScale>
                                    <p:animScale>
                                      <p:cBhvr>
                                        <p:cTn id="166" dur="166" decel="50000">
                                          <p:stCondLst>
                                            <p:cond delay="1668"/>
                                          </p:stCondLst>
                                        </p:cTn>
                                        <p:tgtEl>
                                          <p:spTgt spid="15"/>
                                        </p:tgtEl>
                                      </p:cBhvr>
                                      <p:to x="100000" y="100000"/>
                                    </p:animScale>
                                    <p:animScale>
                                      <p:cBhvr>
                                        <p:cTn id="167" dur="26">
                                          <p:stCondLst>
                                            <p:cond delay="1808"/>
                                          </p:stCondLst>
                                        </p:cTn>
                                        <p:tgtEl>
                                          <p:spTgt spid="15"/>
                                        </p:tgtEl>
                                      </p:cBhvr>
                                      <p:to x="100000" y="95000"/>
                                    </p:animScale>
                                    <p:animScale>
                                      <p:cBhvr>
                                        <p:cTn id="168" dur="166" decel="50000">
                                          <p:stCondLst>
                                            <p:cond delay="1834"/>
                                          </p:stCondLst>
                                        </p:cTn>
                                        <p:tgtEl>
                                          <p:spTgt spid="15"/>
                                        </p:tgtEl>
                                      </p:cBhvr>
                                      <p:to x="100000" y="100000"/>
                                    </p:animScale>
                                  </p:childTnLst>
                                </p:cTn>
                              </p:par>
                              <p:par>
                                <p:cTn id="169" presetID="26" presetClass="entr" presetSubtype="0" fill="hold" nodeType="withEffect">
                                  <p:stCondLst>
                                    <p:cond delay="0"/>
                                  </p:stCondLst>
                                  <p:childTnLst>
                                    <p:set>
                                      <p:cBhvr>
                                        <p:cTn id="170" dur="1" fill="hold">
                                          <p:stCondLst>
                                            <p:cond delay="0"/>
                                          </p:stCondLst>
                                        </p:cTn>
                                        <p:tgtEl>
                                          <p:spTgt spid="17"/>
                                        </p:tgtEl>
                                        <p:attrNameLst>
                                          <p:attrName>style.visibility</p:attrName>
                                        </p:attrNameLst>
                                      </p:cBhvr>
                                      <p:to>
                                        <p:strVal val="visible"/>
                                      </p:to>
                                    </p:set>
                                    <p:animEffect transition="in" filter="wipe(down)">
                                      <p:cBhvr>
                                        <p:cTn id="171" dur="580">
                                          <p:stCondLst>
                                            <p:cond delay="0"/>
                                          </p:stCondLst>
                                        </p:cTn>
                                        <p:tgtEl>
                                          <p:spTgt spid="17"/>
                                        </p:tgtEl>
                                      </p:cBhvr>
                                    </p:animEffect>
                                    <p:anim calcmode="lin" valueType="num">
                                      <p:cBhvr>
                                        <p:cTn id="172"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73"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74"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75"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76"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77" dur="26">
                                          <p:stCondLst>
                                            <p:cond delay="650"/>
                                          </p:stCondLst>
                                        </p:cTn>
                                        <p:tgtEl>
                                          <p:spTgt spid="17"/>
                                        </p:tgtEl>
                                      </p:cBhvr>
                                      <p:to x="100000" y="60000"/>
                                    </p:animScale>
                                    <p:animScale>
                                      <p:cBhvr>
                                        <p:cTn id="178" dur="166" decel="50000">
                                          <p:stCondLst>
                                            <p:cond delay="676"/>
                                          </p:stCondLst>
                                        </p:cTn>
                                        <p:tgtEl>
                                          <p:spTgt spid="17"/>
                                        </p:tgtEl>
                                      </p:cBhvr>
                                      <p:to x="100000" y="100000"/>
                                    </p:animScale>
                                    <p:animScale>
                                      <p:cBhvr>
                                        <p:cTn id="179" dur="26">
                                          <p:stCondLst>
                                            <p:cond delay="1312"/>
                                          </p:stCondLst>
                                        </p:cTn>
                                        <p:tgtEl>
                                          <p:spTgt spid="17"/>
                                        </p:tgtEl>
                                      </p:cBhvr>
                                      <p:to x="100000" y="80000"/>
                                    </p:animScale>
                                    <p:animScale>
                                      <p:cBhvr>
                                        <p:cTn id="180" dur="166" decel="50000">
                                          <p:stCondLst>
                                            <p:cond delay="1338"/>
                                          </p:stCondLst>
                                        </p:cTn>
                                        <p:tgtEl>
                                          <p:spTgt spid="17"/>
                                        </p:tgtEl>
                                      </p:cBhvr>
                                      <p:to x="100000" y="100000"/>
                                    </p:animScale>
                                    <p:animScale>
                                      <p:cBhvr>
                                        <p:cTn id="181" dur="26">
                                          <p:stCondLst>
                                            <p:cond delay="1642"/>
                                          </p:stCondLst>
                                        </p:cTn>
                                        <p:tgtEl>
                                          <p:spTgt spid="17"/>
                                        </p:tgtEl>
                                      </p:cBhvr>
                                      <p:to x="100000" y="90000"/>
                                    </p:animScale>
                                    <p:animScale>
                                      <p:cBhvr>
                                        <p:cTn id="182" dur="166" decel="50000">
                                          <p:stCondLst>
                                            <p:cond delay="1668"/>
                                          </p:stCondLst>
                                        </p:cTn>
                                        <p:tgtEl>
                                          <p:spTgt spid="17"/>
                                        </p:tgtEl>
                                      </p:cBhvr>
                                      <p:to x="100000" y="100000"/>
                                    </p:animScale>
                                    <p:animScale>
                                      <p:cBhvr>
                                        <p:cTn id="183" dur="26">
                                          <p:stCondLst>
                                            <p:cond delay="1808"/>
                                          </p:stCondLst>
                                        </p:cTn>
                                        <p:tgtEl>
                                          <p:spTgt spid="17"/>
                                        </p:tgtEl>
                                      </p:cBhvr>
                                      <p:to x="100000" y="95000"/>
                                    </p:animScale>
                                    <p:animScale>
                                      <p:cBhvr>
                                        <p:cTn id="184" dur="166" decel="50000">
                                          <p:stCondLst>
                                            <p:cond delay="1834"/>
                                          </p:stCondLst>
                                        </p:cTn>
                                        <p:tgtEl>
                                          <p:spTgt spid="17"/>
                                        </p:tgtEl>
                                      </p:cBhvr>
                                      <p:to x="100000" y="100000"/>
                                    </p:animScale>
                                  </p:childTnLst>
                                </p:cTn>
                              </p:par>
                            </p:childTnLst>
                          </p:cTn>
                        </p:par>
                      </p:childTnLst>
                    </p:cTn>
                  </p:par>
                  <p:par>
                    <p:cTn id="185" fill="hold">
                      <p:stCondLst>
                        <p:cond delay="indefinite"/>
                      </p:stCondLst>
                      <p:childTnLst>
                        <p:par>
                          <p:cTn id="186" fill="hold">
                            <p:stCondLst>
                              <p:cond delay="0"/>
                            </p:stCondLst>
                            <p:childTnLst>
                              <p:par>
                                <p:cTn id="187" presetID="26" presetClass="entr" presetSubtype="0" fill="hold" nodeType="clickEffect">
                                  <p:stCondLst>
                                    <p:cond delay="0"/>
                                  </p:stCondLst>
                                  <p:childTnLst>
                                    <p:set>
                                      <p:cBhvr>
                                        <p:cTn id="188" dur="1" fill="hold">
                                          <p:stCondLst>
                                            <p:cond delay="0"/>
                                          </p:stCondLst>
                                        </p:cTn>
                                        <p:tgtEl>
                                          <p:spTgt spid="19"/>
                                        </p:tgtEl>
                                        <p:attrNameLst>
                                          <p:attrName>style.visibility</p:attrName>
                                        </p:attrNameLst>
                                      </p:cBhvr>
                                      <p:to>
                                        <p:strVal val="visible"/>
                                      </p:to>
                                    </p:set>
                                    <p:animEffect transition="in" filter="wipe(down)">
                                      <p:cBhvr>
                                        <p:cTn id="189" dur="580">
                                          <p:stCondLst>
                                            <p:cond delay="0"/>
                                          </p:stCondLst>
                                        </p:cTn>
                                        <p:tgtEl>
                                          <p:spTgt spid="19"/>
                                        </p:tgtEl>
                                      </p:cBhvr>
                                    </p:animEffect>
                                    <p:anim calcmode="lin" valueType="num">
                                      <p:cBhvr>
                                        <p:cTn id="190"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91"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92"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93"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94"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95" dur="26">
                                          <p:stCondLst>
                                            <p:cond delay="650"/>
                                          </p:stCondLst>
                                        </p:cTn>
                                        <p:tgtEl>
                                          <p:spTgt spid="19"/>
                                        </p:tgtEl>
                                      </p:cBhvr>
                                      <p:to x="100000" y="60000"/>
                                    </p:animScale>
                                    <p:animScale>
                                      <p:cBhvr>
                                        <p:cTn id="196" dur="166" decel="50000">
                                          <p:stCondLst>
                                            <p:cond delay="676"/>
                                          </p:stCondLst>
                                        </p:cTn>
                                        <p:tgtEl>
                                          <p:spTgt spid="19"/>
                                        </p:tgtEl>
                                      </p:cBhvr>
                                      <p:to x="100000" y="100000"/>
                                    </p:animScale>
                                    <p:animScale>
                                      <p:cBhvr>
                                        <p:cTn id="197" dur="26">
                                          <p:stCondLst>
                                            <p:cond delay="1312"/>
                                          </p:stCondLst>
                                        </p:cTn>
                                        <p:tgtEl>
                                          <p:spTgt spid="19"/>
                                        </p:tgtEl>
                                      </p:cBhvr>
                                      <p:to x="100000" y="80000"/>
                                    </p:animScale>
                                    <p:animScale>
                                      <p:cBhvr>
                                        <p:cTn id="198" dur="166" decel="50000">
                                          <p:stCondLst>
                                            <p:cond delay="1338"/>
                                          </p:stCondLst>
                                        </p:cTn>
                                        <p:tgtEl>
                                          <p:spTgt spid="19"/>
                                        </p:tgtEl>
                                      </p:cBhvr>
                                      <p:to x="100000" y="100000"/>
                                    </p:animScale>
                                    <p:animScale>
                                      <p:cBhvr>
                                        <p:cTn id="199" dur="26">
                                          <p:stCondLst>
                                            <p:cond delay="1642"/>
                                          </p:stCondLst>
                                        </p:cTn>
                                        <p:tgtEl>
                                          <p:spTgt spid="19"/>
                                        </p:tgtEl>
                                      </p:cBhvr>
                                      <p:to x="100000" y="90000"/>
                                    </p:animScale>
                                    <p:animScale>
                                      <p:cBhvr>
                                        <p:cTn id="200" dur="166" decel="50000">
                                          <p:stCondLst>
                                            <p:cond delay="1668"/>
                                          </p:stCondLst>
                                        </p:cTn>
                                        <p:tgtEl>
                                          <p:spTgt spid="19"/>
                                        </p:tgtEl>
                                      </p:cBhvr>
                                      <p:to x="100000" y="100000"/>
                                    </p:animScale>
                                    <p:animScale>
                                      <p:cBhvr>
                                        <p:cTn id="201" dur="26">
                                          <p:stCondLst>
                                            <p:cond delay="1808"/>
                                          </p:stCondLst>
                                        </p:cTn>
                                        <p:tgtEl>
                                          <p:spTgt spid="19"/>
                                        </p:tgtEl>
                                      </p:cBhvr>
                                      <p:to x="100000" y="95000"/>
                                    </p:animScale>
                                    <p:animScale>
                                      <p:cBhvr>
                                        <p:cTn id="202" dur="166" decel="50000">
                                          <p:stCondLst>
                                            <p:cond delay="1834"/>
                                          </p:stCondLst>
                                        </p:cTn>
                                        <p:tgtEl>
                                          <p:spTgt spid="19"/>
                                        </p:tgtEl>
                                      </p:cBhvr>
                                      <p:to x="100000" y="100000"/>
                                    </p:animScale>
                                  </p:childTnLst>
                                </p:cTn>
                              </p:par>
                              <p:par>
                                <p:cTn id="203" presetID="26" presetClass="entr" presetSubtype="0" fill="hold" nodeType="withEffect">
                                  <p:stCondLst>
                                    <p:cond delay="0"/>
                                  </p:stCondLst>
                                  <p:childTnLst>
                                    <p:set>
                                      <p:cBhvr>
                                        <p:cTn id="204" dur="1" fill="hold">
                                          <p:stCondLst>
                                            <p:cond delay="0"/>
                                          </p:stCondLst>
                                        </p:cTn>
                                        <p:tgtEl>
                                          <p:spTgt spid="18"/>
                                        </p:tgtEl>
                                        <p:attrNameLst>
                                          <p:attrName>style.visibility</p:attrName>
                                        </p:attrNameLst>
                                      </p:cBhvr>
                                      <p:to>
                                        <p:strVal val="visible"/>
                                      </p:to>
                                    </p:set>
                                    <p:animEffect transition="in" filter="wipe(down)">
                                      <p:cBhvr>
                                        <p:cTn id="205" dur="580">
                                          <p:stCondLst>
                                            <p:cond delay="0"/>
                                          </p:stCondLst>
                                        </p:cTn>
                                        <p:tgtEl>
                                          <p:spTgt spid="18"/>
                                        </p:tgtEl>
                                      </p:cBhvr>
                                    </p:animEffect>
                                    <p:anim calcmode="lin" valueType="num">
                                      <p:cBhvr>
                                        <p:cTn id="206"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07"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08"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209"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210"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211" dur="26">
                                          <p:stCondLst>
                                            <p:cond delay="650"/>
                                          </p:stCondLst>
                                        </p:cTn>
                                        <p:tgtEl>
                                          <p:spTgt spid="18"/>
                                        </p:tgtEl>
                                      </p:cBhvr>
                                      <p:to x="100000" y="60000"/>
                                    </p:animScale>
                                    <p:animScale>
                                      <p:cBhvr>
                                        <p:cTn id="212" dur="166" decel="50000">
                                          <p:stCondLst>
                                            <p:cond delay="676"/>
                                          </p:stCondLst>
                                        </p:cTn>
                                        <p:tgtEl>
                                          <p:spTgt spid="18"/>
                                        </p:tgtEl>
                                      </p:cBhvr>
                                      <p:to x="100000" y="100000"/>
                                    </p:animScale>
                                    <p:animScale>
                                      <p:cBhvr>
                                        <p:cTn id="213" dur="26">
                                          <p:stCondLst>
                                            <p:cond delay="1312"/>
                                          </p:stCondLst>
                                        </p:cTn>
                                        <p:tgtEl>
                                          <p:spTgt spid="18"/>
                                        </p:tgtEl>
                                      </p:cBhvr>
                                      <p:to x="100000" y="80000"/>
                                    </p:animScale>
                                    <p:animScale>
                                      <p:cBhvr>
                                        <p:cTn id="214" dur="166" decel="50000">
                                          <p:stCondLst>
                                            <p:cond delay="1338"/>
                                          </p:stCondLst>
                                        </p:cTn>
                                        <p:tgtEl>
                                          <p:spTgt spid="18"/>
                                        </p:tgtEl>
                                      </p:cBhvr>
                                      <p:to x="100000" y="100000"/>
                                    </p:animScale>
                                    <p:animScale>
                                      <p:cBhvr>
                                        <p:cTn id="215" dur="26">
                                          <p:stCondLst>
                                            <p:cond delay="1642"/>
                                          </p:stCondLst>
                                        </p:cTn>
                                        <p:tgtEl>
                                          <p:spTgt spid="18"/>
                                        </p:tgtEl>
                                      </p:cBhvr>
                                      <p:to x="100000" y="90000"/>
                                    </p:animScale>
                                    <p:animScale>
                                      <p:cBhvr>
                                        <p:cTn id="216" dur="166" decel="50000">
                                          <p:stCondLst>
                                            <p:cond delay="1668"/>
                                          </p:stCondLst>
                                        </p:cTn>
                                        <p:tgtEl>
                                          <p:spTgt spid="18"/>
                                        </p:tgtEl>
                                      </p:cBhvr>
                                      <p:to x="100000" y="100000"/>
                                    </p:animScale>
                                    <p:animScale>
                                      <p:cBhvr>
                                        <p:cTn id="217" dur="26">
                                          <p:stCondLst>
                                            <p:cond delay="1808"/>
                                          </p:stCondLst>
                                        </p:cTn>
                                        <p:tgtEl>
                                          <p:spTgt spid="18"/>
                                        </p:tgtEl>
                                      </p:cBhvr>
                                      <p:to x="100000" y="95000"/>
                                    </p:animScale>
                                    <p:animScale>
                                      <p:cBhvr>
                                        <p:cTn id="218" dur="166" decel="50000">
                                          <p:stCondLst>
                                            <p:cond delay="1834"/>
                                          </p:stCondLst>
                                        </p:cTn>
                                        <p:tgtEl>
                                          <p:spTgt spid="18"/>
                                        </p:tgtEl>
                                      </p:cBhvr>
                                      <p:to x="100000" y="100000"/>
                                    </p:animScale>
                                  </p:childTnLst>
                                </p:cTn>
                              </p:par>
                              <p:par>
                                <p:cTn id="219" presetID="26" presetClass="entr" presetSubtype="0" fill="hold" grpId="0" nodeType="withEffect">
                                  <p:stCondLst>
                                    <p:cond delay="0"/>
                                  </p:stCondLst>
                                  <p:childTnLst>
                                    <p:set>
                                      <p:cBhvr>
                                        <p:cTn id="220" dur="1" fill="hold">
                                          <p:stCondLst>
                                            <p:cond delay="0"/>
                                          </p:stCondLst>
                                        </p:cTn>
                                        <p:tgtEl>
                                          <p:spTgt spid="20"/>
                                        </p:tgtEl>
                                        <p:attrNameLst>
                                          <p:attrName>style.visibility</p:attrName>
                                        </p:attrNameLst>
                                      </p:cBhvr>
                                      <p:to>
                                        <p:strVal val="visible"/>
                                      </p:to>
                                    </p:set>
                                    <p:animEffect transition="in" filter="wipe(down)">
                                      <p:cBhvr>
                                        <p:cTn id="221" dur="580">
                                          <p:stCondLst>
                                            <p:cond delay="0"/>
                                          </p:stCondLst>
                                        </p:cTn>
                                        <p:tgtEl>
                                          <p:spTgt spid="20"/>
                                        </p:tgtEl>
                                      </p:cBhvr>
                                    </p:animEffect>
                                    <p:anim calcmode="lin" valueType="num">
                                      <p:cBhvr>
                                        <p:cTn id="222"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23"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24"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225"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226"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227" dur="26">
                                          <p:stCondLst>
                                            <p:cond delay="650"/>
                                          </p:stCondLst>
                                        </p:cTn>
                                        <p:tgtEl>
                                          <p:spTgt spid="20"/>
                                        </p:tgtEl>
                                      </p:cBhvr>
                                      <p:to x="100000" y="60000"/>
                                    </p:animScale>
                                    <p:animScale>
                                      <p:cBhvr>
                                        <p:cTn id="228" dur="166" decel="50000">
                                          <p:stCondLst>
                                            <p:cond delay="676"/>
                                          </p:stCondLst>
                                        </p:cTn>
                                        <p:tgtEl>
                                          <p:spTgt spid="20"/>
                                        </p:tgtEl>
                                      </p:cBhvr>
                                      <p:to x="100000" y="100000"/>
                                    </p:animScale>
                                    <p:animScale>
                                      <p:cBhvr>
                                        <p:cTn id="229" dur="26">
                                          <p:stCondLst>
                                            <p:cond delay="1312"/>
                                          </p:stCondLst>
                                        </p:cTn>
                                        <p:tgtEl>
                                          <p:spTgt spid="20"/>
                                        </p:tgtEl>
                                      </p:cBhvr>
                                      <p:to x="100000" y="80000"/>
                                    </p:animScale>
                                    <p:animScale>
                                      <p:cBhvr>
                                        <p:cTn id="230" dur="166" decel="50000">
                                          <p:stCondLst>
                                            <p:cond delay="1338"/>
                                          </p:stCondLst>
                                        </p:cTn>
                                        <p:tgtEl>
                                          <p:spTgt spid="20"/>
                                        </p:tgtEl>
                                      </p:cBhvr>
                                      <p:to x="100000" y="100000"/>
                                    </p:animScale>
                                    <p:animScale>
                                      <p:cBhvr>
                                        <p:cTn id="231" dur="26">
                                          <p:stCondLst>
                                            <p:cond delay="1642"/>
                                          </p:stCondLst>
                                        </p:cTn>
                                        <p:tgtEl>
                                          <p:spTgt spid="20"/>
                                        </p:tgtEl>
                                      </p:cBhvr>
                                      <p:to x="100000" y="90000"/>
                                    </p:animScale>
                                    <p:animScale>
                                      <p:cBhvr>
                                        <p:cTn id="232" dur="166" decel="50000">
                                          <p:stCondLst>
                                            <p:cond delay="1668"/>
                                          </p:stCondLst>
                                        </p:cTn>
                                        <p:tgtEl>
                                          <p:spTgt spid="20"/>
                                        </p:tgtEl>
                                      </p:cBhvr>
                                      <p:to x="100000" y="100000"/>
                                    </p:animScale>
                                    <p:animScale>
                                      <p:cBhvr>
                                        <p:cTn id="233" dur="26">
                                          <p:stCondLst>
                                            <p:cond delay="1808"/>
                                          </p:stCondLst>
                                        </p:cTn>
                                        <p:tgtEl>
                                          <p:spTgt spid="20"/>
                                        </p:tgtEl>
                                      </p:cBhvr>
                                      <p:to x="100000" y="95000"/>
                                    </p:animScale>
                                    <p:animScale>
                                      <p:cBhvr>
                                        <p:cTn id="234" dur="166" decel="50000">
                                          <p:stCondLst>
                                            <p:cond delay="1834"/>
                                          </p:stCondLst>
                                        </p:cTn>
                                        <p:tgtEl>
                                          <p:spTgt spid="20"/>
                                        </p:tgtEl>
                                      </p:cBhvr>
                                      <p:to x="100000" y="100000"/>
                                    </p:animScale>
                                  </p:childTnLst>
                                </p:cTn>
                              </p:par>
                            </p:childTnLst>
                          </p:cTn>
                        </p:par>
                      </p:childTnLst>
                    </p:cTn>
                  </p:par>
                  <p:par>
                    <p:cTn id="235" fill="hold">
                      <p:stCondLst>
                        <p:cond delay="indefinite"/>
                      </p:stCondLst>
                      <p:childTnLst>
                        <p:par>
                          <p:cTn id="236" fill="hold">
                            <p:stCondLst>
                              <p:cond delay="0"/>
                            </p:stCondLst>
                            <p:childTnLst>
                              <p:par>
                                <p:cTn id="237" presetID="26" presetClass="entr" presetSubtype="0" fill="hold" nodeType="clickEffect">
                                  <p:stCondLst>
                                    <p:cond delay="0"/>
                                  </p:stCondLst>
                                  <p:childTnLst>
                                    <p:set>
                                      <p:cBhvr>
                                        <p:cTn id="238" dur="1" fill="hold">
                                          <p:stCondLst>
                                            <p:cond delay="0"/>
                                          </p:stCondLst>
                                        </p:cTn>
                                        <p:tgtEl>
                                          <p:spTgt spid="23"/>
                                        </p:tgtEl>
                                        <p:attrNameLst>
                                          <p:attrName>style.visibility</p:attrName>
                                        </p:attrNameLst>
                                      </p:cBhvr>
                                      <p:to>
                                        <p:strVal val="visible"/>
                                      </p:to>
                                    </p:set>
                                    <p:animEffect transition="in" filter="wipe(down)">
                                      <p:cBhvr>
                                        <p:cTn id="239" dur="580">
                                          <p:stCondLst>
                                            <p:cond delay="0"/>
                                          </p:stCondLst>
                                        </p:cTn>
                                        <p:tgtEl>
                                          <p:spTgt spid="23"/>
                                        </p:tgtEl>
                                      </p:cBhvr>
                                    </p:animEffect>
                                    <p:anim calcmode="lin" valueType="num">
                                      <p:cBhvr>
                                        <p:cTn id="240"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241"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242"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243"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244"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245" dur="26">
                                          <p:stCondLst>
                                            <p:cond delay="650"/>
                                          </p:stCondLst>
                                        </p:cTn>
                                        <p:tgtEl>
                                          <p:spTgt spid="23"/>
                                        </p:tgtEl>
                                      </p:cBhvr>
                                      <p:to x="100000" y="60000"/>
                                    </p:animScale>
                                    <p:animScale>
                                      <p:cBhvr>
                                        <p:cTn id="246" dur="166" decel="50000">
                                          <p:stCondLst>
                                            <p:cond delay="676"/>
                                          </p:stCondLst>
                                        </p:cTn>
                                        <p:tgtEl>
                                          <p:spTgt spid="23"/>
                                        </p:tgtEl>
                                      </p:cBhvr>
                                      <p:to x="100000" y="100000"/>
                                    </p:animScale>
                                    <p:animScale>
                                      <p:cBhvr>
                                        <p:cTn id="247" dur="26">
                                          <p:stCondLst>
                                            <p:cond delay="1312"/>
                                          </p:stCondLst>
                                        </p:cTn>
                                        <p:tgtEl>
                                          <p:spTgt spid="23"/>
                                        </p:tgtEl>
                                      </p:cBhvr>
                                      <p:to x="100000" y="80000"/>
                                    </p:animScale>
                                    <p:animScale>
                                      <p:cBhvr>
                                        <p:cTn id="248" dur="166" decel="50000">
                                          <p:stCondLst>
                                            <p:cond delay="1338"/>
                                          </p:stCondLst>
                                        </p:cTn>
                                        <p:tgtEl>
                                          <p:spTgt spid="23"/>
                                        </p:tgtEl>
                                      </p:cBhvr>
                                      <p:to x="100000" y="100000"/>
                                    </p:animScale>
                                    <p:animScale>
                                      <p:cBhvr>
                                        <p:cTn id="249" dur="26">
                                          <p:stCondLst>
                                            <p:cond delay="1642"/>
                                          </p:stCondLst>
                                        </p:cTn>
                                        <p:tgtEl>
                                          <p:spTgt spid="23"/>
                                        </p:tgtEl>
                                      </p:cBhvr>
                                      <p:to x="100000" y="90000"/>
                                    </p:animScale>
                                    <p:animScale>
                                      <p:cBhvr>
                                        <p:cTn id="250" dur="166" decel="50000">
                                          <p:stCondLst>
                                            <p:cond delay="1668"/>
                                          </p:stCondLst>
                                        </p:cTn>
                                        <p:tgtEl>
                                          <p:spTgt spid="23"/>
                                        </p:tgtEl>
                                      </p:cBhvr>
                                      <p:to x="100000" y="100000"/>
                                    </p:animScale>
                                    <p:animScale>
                                      <p:cBhvr>
                                        <p:cTn id="251" dur="26">
                                          <p:stCondLst>
                                            <p:cond delay="1808"/>
                                          </p:stCondLst>
                                        </p:cTn>
                                        <p:tgtEl>
                                          <p:spTgt spid="23"/>
                                        </p:tgtEl>
                                      </p:cBhvr>
                                      <p:to x="100000" y="95000"/>
                                    </p:animScale>
                                    <p:animScale>
                                      <p:cBhvr>
                                        <p:cTn id="252" dur="166" decel="50000">
                                          <p:stCondLst>
                                            <p:cond delay="1834"/>
                                          </p:stCondLst>
                                        </p:cTn>
                                        <p:tgtEl>
                                          <p:spTgt spid="2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5"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35EDD-66CE-9E27-6B7C-0ECF5FA69AAA}"/>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D7926EED-BB48-A9AF-0C35-A830F16EB95A}"/>
              </a:ext>
            </a:extLst>
          </p:cNvPr>
          <p:cNvPicPr>
            <a:picLocks noChangeAspect="1"/>
          </p:cNvPicPr>
          <p:nvPr/>
        </p:nvPicPr>
        <p:blipFill>
          <a:blip r:embed="rId3"/>
          <a:stretch>
            <a:fillRect/>
          </a:stretch>
        </p:blipFill>
        <p:spPr>
          <a:xfrm>
            <a:off x="0" y="0"/>
            <a:ext cx="5486400" cy="8229600"/>
          </a:xfrm>
          <a:prstGeom prst="rect">
            <a:avLst/>
          </a:prstGeom>
        </p:spPr>
      </p:pic>
      <p:sp>
        <p:nvSpPr>
          <p:cNvPr id="3" name="Text 0">
            <a:extLst>
              <a:ext uri="{FF2B5EF4-FFF2-40B4-BE49-F238E27FC236}">
                <a16:creationId xmlns:a16="http://schemas.microsoft.com/office/drawing/2014/main" id="{84D9FA53-C3EF-C5FA-45C3-CE879904FFC2}"/>
              </a:ext>
            </a:extLst>
          </p:cNvPr>
          <p:cNvSpPr/>
          <p:nvPr/>
        </p:nvSpPr>
        <p:spPr>
          <a:xfrm>
            <a:off x="6558586" y="3604040"/>
            <a:ext cx="7468553" cy="2112050"/>
          </a:xfrm>
          <a:prstGeom prst="rect">
            <a:avLst/>
          </a:prstGeom>
          <a:noFill/>
          <a:ln/>
        </p:spPr>
        <p:txBody>
          <a:bodyPr wrap="square" lIns="0" tIns="0" rIns="0" bIns="0" rtlCol="0" anchor="ctr"/>
          <a:lstStyle/>
          <a:p>
            <a:pPr algn="ctr">
              <a:lnSpc>
                <a:spcPts val="5500"/>
              </a:lnSpc>
            </a:pPr>
            <a:endParaRPr lang="en-US" sz="4400" dirty="0">
              <a:solidFill>
                <a:srgbClr val="FFC000"/>
              </a:solidFill>
              <a:latin typeface="Algerian" panose="04020705040A02060702" pitchFamily="82" charset="0"/>
            </a:endParaRPr>
          </a:p>
          <a:p>
            <a:pPr algn="ctr">
              <a:lnSpc>
                <a:spcPts val="5500"/>
              </a:lnSpc>
            </a:pPr>
            <a:r>
              <a:rPr lang="en-US" sz="4400" dirty="0">
                <a:solidFill>
                  <a:srgbClr val="FFC000"/>
                </a:solidFill>
                <a:latin typeface="Algerian" panose="04020705040A02060702" pitchFamily="82" charset="0"/>
              </a:rPr>
              <a:t>III. Structure </a:t>
            </a:r>
            <a:r>
              <a:rPr lang="en-US" sz="4400" dirty="0" err="1">
                <a:solidFill>
                  <a:srgbClr val="FFC000"/>
                </a:solidFill>
                <a:latin typeface="Algerian" panose="04020705040A02060702" pitchFamily="82" charset="0"/>
              </a:rPr>
              <a:t>Organisationnelle</a:t>
            </a:r>
            <a:endParaRPr lang="en-US" sz="4400" dirty="0">
              <a:solidFill>
                <a:srgbClr val="FFC000"/>
              </a:solidFill>
              <a:latin typeface="Algerian" panose="04020705040A02060702" pitchFamily="82" charset="0"/>
            </a:endParaRPr>
          </a:p>
          <a:p>
            <a:pPr algn="ctr">
              <a:lnSpc>
                <a:spcPts val="5500"/>
              </a:lnSpc>
            </a:pPr>
            <a:endParaRPr lang="en-US" sz="4400" dirty="0">
              <a:solidFill>
                <a:srgbClr val="FFC000"/>
              </a:solidFill>
              <a:latin typeface="Algerian" panose="04020705040A02060702" pitchFamily="82" charset="0"/>
            </a:endParaRPr>
          </a:p>
          <a:p>
            <a:pPr marL="857250" indent="-857250" algn="ctr">
              <a:lnSpc>
                <a:spcPts val="5500"/>
              </a:lnSpc>
              <a:buFont typeface="+mj-lt"/>
              <a:buAutoNum type="romanUcPeriod"/>
            </a:pPr>
            <a:endParaRPr lang="en-US" sz="4400" dirty="0"/>
          </a:p>
        </p:txBody>
      </p:sp>
      <p:sp>
        <p:nvSpPr>
          <p:cNvPr id="6" name="ZoneTexte 5">
            <a:extLst>
              <a:ext uri="{FF2B5EF4-FFF2-40B4-BE49-F238E27FC236}">
                <a16:creationId xmlns:a16="http://schemas.microsoft.com/office/drawing/2014/main" id="{011ED8F6-5C0E-8EC3-4E28-F2720E8ED850}"/>
              </a:ext>
            </a:extLst>
          </p:cNvPr>
          <p:cNvSpPr txBox="1"/>
          <p:nvPr/>
        </p:nvSpPr>
        <p:spPr>
          <a:xfrm>
            <a:off x="12474222" y="7766756"/>
            <a:ext cx="2156178" cy="369332"/>
          </a:xfrm>
          <a:prstGeom prst="rect">
            <a:avLst/>
          </a:prstGeom>
          <a:solidFill>
            <a:srgbClr val="00002E"/>
          </a:solidFill>
        </p:spPr>
        <p:txBody>
          <a:bodyPr wrap="square" rtlCol="0">
            <a:spAutoFit/>
          </a:bodyPr>
          <a:lstStyle/>
          <a:p>
            <a:endParaRPr lang="fr-CM" dirty="0"/>
          </a:p>
        </p:txBody>
      </p:sp>
    </p:spTree>
    <p:extLst>
      <p:ext uri="{BB962C8B-B14F-4D97-AF65-F5344CB8AC3E}">
        <p14:creationId xmlns:p14="http://schemas.microsoft.com/office/powerpoint/2010/main" val="402129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8F0A0-04CF-771C-9437-597BE9EE9D18}"/>
            </a:ext>
          </a:extLst>
        </p:cNvPr>
        <p:cNvGrpSpPr/>
        <p:nvPr/>
      </p:nvGrpSpPr>
      <p:grpSpPr>
        <a:xfrm>
          <a:off x="0" y="0"/>
          <a:ext cx="0" cy="0"/>
          <a:chOff x="0" y="0"/>
          <a:chExt cx="0" cy="0"/>
        </a:xfrm>
      </p:grpSpPr>
      <p:sp>
        <p:nvSpPr>
          <p:cNvPr id="4" name="Shape 1">
            <a:extLst>
              <a:ext uri="{FF2B5EF4-FFF2-40B4-BE49-F238E27FC236}">
                <a16:creationId xmlns:a16="http://schemas.microsoft.com/office/drawing/2014/main" id="{E5F29D0B-95A6-D150-1A2D-75C264A3C92B}"/>
              </a:ext>
            </a:extLst>
          </p:cNvPr>
          <p:cNvSpPr/>
          <p:nvPr/>
        </p:nvSpPr>
        <p:spPr>
          <a:xfrm>
            <a:off x="646271" y="330080"/>
            <a:ext cx="13130332" cy="1388150"/>
          </a:xfrm>
          <a:prstGeom prst="roundRect">
            <a:avLst>
              <a:gd name="adj" fmla="val 19956"/>
            </a:avLst>
          </a:prstGeom>
          <a:solidFill>
            <a:srgbClr val="00002E"/>
          </a:solidFill>
          <a:ln w="22860">
            <a:solidFill>
              <a:srgbClr val="F2B42D"/>
            </a:solidFill>
            <a:prstDash val="solid"/>
          </a:ln>
        </p:spPr>
      </p:sp>
      <p:sp>
        <p:nvSpPr>
          <p:cNvPr id="5" name="Text 2">
            <a:extLst>
              <a:ext uri="{FF2B5EF4-FFF2-40B4-BE49-F238E27FC236}">
                <a16:creationId xmlns:a16="http://schemas.microsoft.com/office/drawing/2014/main" id="{FBC317CD-1E75-E53C-EB5A-193B67A92350}"/>
              </a:ext>
            </a:extLst>
          </p:cNvPr>
          <p:cNvSpPr/>
          <p:nvPr/>
        </p:nvSpPr>
        <p:spPr>
          <a:xfrm>
            <a:off x="1768198" y="515719"/>
            <a:ext cx="2058735" cy="271582"/>
          </a:xfrm>
          <a:prstGeom prst="rect">
            <a:avLst/>
          </a:prstGeom>
          <a:noFill/>
          <a:ln/>
        </p:spPr>
        <p:txBody>
          <a:bodyPr wrap="none" lIns="0" tIns="0" rIns="0" bIns="0" rtlCol="0" anchor="t"/>
          <a:lstStyle/>
          <a:p>
            <a:pPr algn="ctr">
              <a:lnSpc>
                <a:spcPts val="2350"/>
              </a:lnSpc>
            </a:pPr>
            <a:r>
              <a:rPr lang="en-US" sz="3200" b="1" dirty="0">
                <a:solidFill>
                  <a:srgbClr val="FFFFFF"/>
                </a:solidFill>
                <a:latin typeface="Times New Roman" panose="02020603050405020304" pitchFamily="18" charset="0"/>
                <a:ea typeface="Nunito Semi Bold" pitchFamily="34" charset="-122"/>
                <a:cs typeface="Times New Roman" panose="02020603050405020304" pitchFamily="18" charset="0"/>
              </a:rPr>
              <a:t>Assemblée Générale</a:t>
            </a:r>
            <a:endParaRPr lang="en-US" sz="3200" b="1" dirty="0">
              <a:latin typeface="Times New Roman" panose="02020603050405020304" pitchFamily="18" charset="0"/>
              <a:cs typeface="Times New Roman" panose="02020603050405020304" pitchFamily="18" charset="0"/>
            </a:endParaRPr>
          </a:p>
        </p:txBody>
      </p:sp>
      <p:sp>
        <p:nvSpPr>
          <p:cNvPr id="6" name="Text 3">
            <a:extLst>
              <a:ext uri="{FF2B5EF4-FFF2-40B4-BE49-F238E27FC236}">
                <a16:creationId xmlns:a16="http://schemas.microsoft.com/office/drawing/2014/main" id="{49DE6E03-2D10-08B6-9041-21BE7BDCEE95}"/>
              </a:ext>
            </a:extLst>
          </p:cNvPr>
          <p:cNvSpPr/>
          <p:nvPr/>
        </p:nvSpPr>
        <p:spPr>
          <a:xfrm>
            <a:off x="853796" y="986200"/>
            <a:ext cx="12805760" cy="590788"/>
          </a:xfrm>
          <a:prstGeom prst="rect">
            <a:avLst/>
          </a:prstGeom>
          <a:noFill/>
          <a:ln/>
        </p:spPr>
        <p:txBody>
          <a:bodyPr wrap="square" lIns="0" tIns="0" rIns="0" bIns="0" rtlCol="0" anchor="t"/>
          <a:lstStyle/>
          <a:p>
            <a:pPr>
              <a:lnSpc>
                <a:spcPts val="2600"/>
              </a:lnSpc>
            </a:pPr>
            <a:r>
              <a:rPr lang="en-US" sz="2800" dirty="0" err="1">
                <a:solidFill>
                  <a:srgbClr val="FFFFFF"/>
                </a:solidFill>
                <a:latin typeface="Times New Roman" panose="02020603050405020304" pitchFamily="18" charset="0"/>
                <a:ea typeface="PT Sans" pitchFamily="34" charset="-122"/>
                <a:cs typeface="Times New Roman" panose="02020603050405020304" pitchFamily="18" charset="0"/>
              </a:rPr>
              <a:t>Organe</a:t>
            </a:r>
            <a:r>
              <a:rPr lang="en-US" sz="2800" dirty="0">
                <a:solidFill>
                  <a:srgbClr val="FFFFFF"/>
                </a:solidFill>
                <a:latin typeface="Times New Roman" panose="02020603050405020304" pitchFamily="18" charset="0"/>
                <a:ea typeface="PT Sans" pitchFamily="34" charset="-122"/>
                <a:cs typeface="Times New Roman" panose="02020603050405020304" pitchFamily="18" charset="0"/>
              </a:rPr>
              <a:t> </a:t>
            </a:r>
            <a:r>
              <a:rPr lang="en-US" sz="2800" dirty="0" err="1">
                <a:solidFill>
                  <a:srgbClr val="FFFFFF"/>
                </a:solidFill>
                <a:latin typeface="Times New Roman" panose="02020603050405020304" pitchFamily="18" charset="0"/>
                <a:ea typeface="PT Sans" pitchFamily="34" charset="-122"/>
                <a:cs typeface="Times New Roman" panose="02020603050405020304" pitchFamily="18" charset="0"/>
              </a:rPr>
              <a:t>définissant</a:t>
            </a:r>
            <a:r>
              <a:rPr lang="en-US" sz="2800" dirty="0">
                <a:solidFill>
                  <a:srgbClr val="FFFFFF"/>
                </a:solidFill>
                <a:latin typeface="Times New Roman" panose="02020603050405020304" pitchFamily="18" charset="0"/>
                <a:ea typeface="PT Sans" pitchFamily="34" charset="-122"/>
                <a:cs typeface="Times New Roman" panose="02020603050405020304" pitchFamily="18" charset="0"/>
              </a:rPr>
              <a:t> les </a:t>
            </a:r>
            <a:r>
              <a:rPr lang="en-US" sz="2800" dirty="0" err="1">
                <a:solidFill>
                  <a:srgbClr val="FFFFFF"/>
                </a:solidFill>
                <a:latin typeface="Times New Roman" panose="02020603050405020304" pitchFamily="18" charset="0"/>
                <a:ea typeface="PT Sans" pitchFamily="34" charset="-122"/>
                <a:cs typeface="Times New Roman" panose="02020603050405020304" pitchFamily="18" charset="0"/>
              </a:rPr>
              <a:t>grandes</a:t>
            </a:r>
            <a:r>
              <a:rPr lang="en-US" sz="2800" dirty="0">
                <a:solidFill>
                  <a:srgbClr val="FFFFFF"/>
                </a:solidFill>
                <a:latin typeface="Times New Roman" panose="02020603050405020304" pitchFamily="18" charset="0"/>
                <a:ea typeface="PT Sans" pitchFamily="34" charset="-122"/>
                <a:cs typeface="Times New Roman" panose="02020603050405020304" pitchFamily="18" charset="0"/>
              </a:rPr>
              <a:t>  orientations de </a:t>
            </a:r>
            <a:r>
              <a:rPr lang="en-US" sz="2800" dirty="0" err="1">
                <a:solidFill>
                  <a:srgbClr val="FFFFFF"/>
                </a:solidFill>
                <a:latin typeface="Times New Roman" panose="02020603050405020304" pitchFamily="18" charset="0"/>
                <a:ea typeface="PT Sans" pitchFamily="34" charset="-122"/>
                <a:cs typeface="Times New Roman" panose="02020603050405020304" pitchFamily="18" charset="0"/>
              </a:rPr>
              <a:t>l'association</a:t>
            </a:r>
            <a:r>
              <a:rPr lang="en-US" sz="2800" dirty="0">
                <a:solidFill>
                  <a:srgbClr val="FFFFFF"/>
                </a:solidFill>
                <a:latin typeface="Times New Roman" panose="02020603050405020304" pitchFamily="18" charset="0"/>
                <a:ea typeface="PT Sans" pitchFamily="34" charset="-122"/>
                <a:cs typeface="Times New Roman" panose="02020603050405020304" pitchFamily="18" charset="0"/>
              </a:rPr>
              <a:t> et </a:t>
            </a:r>
            <a:r>
              <a:rPr lang="en-US" sz="2800" dirty="0" err="1">
                <a:solidFill>
                  <a:srgbClr val="FFFFFF"/>
                </a:solidFill>
                <a:latin typeface="Times New Roman" panose="02020603050405020304" pitchFamily="18" charset="0"/>
                <a:ea typeface="PT Sans" pitchFamily="34" charset="-122"/>
                <a:cs typeface="Times New Roman" panose="02020603050405020304" pitchFamily="18" charset="0"/>
              </a:rPr>
              <a:t>réunissant</a:t>
            </a:r>
            <a:r>
              <a:rPr lang="en-US" sz="2800" dirty="0">
                <a:solidFill>
                  <a:srgbClr val="FFFFFF"/>
                </a:solidFill>
                <a:latin typeface="Times New Roman" panose="02020603050405020304" pitchFamily="18" charset="0"/>
                <a:ea typeface="PT Sans" pitchFamily="34" charset="-122"/>
                <a:cs typeface="Times New Roman" panose="02020603050405020304" pitchFamily="18" charset="0"/>
              </a:rPr>
              <a:t> </a:t>
            </a:r>
            <a:r>
              <a:rPr lang="en-US" sz="2800" dirty="0" err="1">
                <a:solidFill>
                  <a:srgbClr val="FFFFFF"/>
                </a:solidFill>
                <a:latin typeface="Times New Roman" panose="02020603050405020304" pitchFamily="18" charset="0"/>
                <a:ea typeface="PT Sans" pitchFamily="34" charset="-122"/>
                <a:cs typeface="Times New Roman" panose="02020603050405020304" pitchFamily="18" charset="0"/>
              </a:rPr>
              <a:t>tous</a:t>
            </a:r>
            <a:r>
              <a:rPr lang="en-US" sz="2800" dirty="0">
                <a:solidFill>
                  <a:srgbClr val="FFFFFF"/>
                </a:solidFill>
                <a:latin typeface="Times New Roman" panose="02020603050405020304" pitchFamily="18" charset="0"/>
                <a:ea typeface="PT Sans" pitchFamily="34" charset="-122"/>
                <a:cs typeface="Times New Roman" panose="02020603050405020304" pitchFamily="18" charset="0"/>
              </a:rPr>
              <a:t> les members.</a:t>
            </a:r>
            <a:endParaRPr lang="en-US" sz="2800" dirty="0">
              <a:latin typeface="Times New Roman" panose="02020603050405020304" pitchFamily="18" charset="0"/>
              <a:cs typeface="Times New Roman" panose="02020603050405020304" pitchFamily="18" charset="0"/>
            </a:endParaRPr>
          </a:p>
        </p:txBody>
      </p:sp>
      <p:sp>
        <p:nvSpPr>
          <p:cNvPr id="7" name="Shape 4">
            <a:extLst>
              <a:ext uri="{FF2B5EF4-FFF2-40B4-BE49-F238E27FC236}">
                <a16:creationId xmlns:a16="http://schemas.microsoft.com/office/drawing/2014/main" id="{01D5A340-8B5A-C842-8E3B-664FC77A183F}"/>
              </a:ext>
            </a:extLst>
          </p:cNvPr>
          <p:cNvSpPr/>
          <p:nvPr/>
        </p:nvSpPr>
        <p:spPr>
          <a:xfrm>
            <a:off x="646270" y="1836555"/>
            <a:ext cx="13130331" cy="1388150"/>
          </a:xfrm>
          <a:prstGeom prst="roundRect">
            <a:avLst>
              <a:gd name="adj" fmla="val 19956"/>
            </a:avLst>
          </a:prstGeom>
          <a:solidFill>
            <a:srgbClr val="00002E"/>
          </a:solidFill>
          <a:ln w="22860">
            <a:solidFill>
              <a:srgbClr val="006494"/>
            </a:solidFill>
            <a:prstDash val="solid"/>
          </a:ln>
        </p:spPr>
      </p:sp>
      <p:sp>
        <p:nvSpPr>
          <p:cNvPr id="10" name="Shape 7">
            <a:extLst>
              <a:ext uri="{FF2B5EF4-FFF2-40B4-BE49-F238E27FC236}">
                <a16:creationId xmlns:a16="http://schemas.microsoft.com/office/drawing/2014/main" id="{679DF93E-B94C-2481-E6C5-BDF88D0FE828}"/>
              </a:ext>
            </a:extLst>
          </p:cNvPr>
          <p:cNvSpPr/>
          <p:nvPr/>
        </p:nvSpPr>
        <p:spPr>
          <a:xfrm>
            <a:off x="646269" y="4978463"/>
            <a:ext cx="13130331" cy="1388150"/>
          </a:xfrm>
          <a:prstGeom prst="roundRect">
            <a:avLst>
              <a:gd name="adj" fmla="val 19956"/>
            </a:avLst>
          </a:prstGeom>
          <a:solidFill>
            <a:srgbClr val="00002E"/>
          </a:solidFill>
          <a:ln w="22860">
            <a:solidFill>
              <a:srgbClr val="DD785E"/>
            </a:solidFill>
            <a:prstDash val="solid"/>
          </a:ln>
        </p:spPr>
      </p:sp>
      <p:sp>
        <p:nvSpPr>
          <p:cNvPr id="13" name="Shape 10">
            <a:extLst>
              <a:ext uri="{FF2B5EF4-FFF2-40B4-BE49-F238E27FC236}">
                <a16:creationId xmlns:a16="http://schemas.microsoft.com/office/drawing/2014/main" id="{14A0CB78-A8F2-B65B-B75D-3511B7B244D5}"/>
              </a:ext>
            </a:extLst>
          </p:cNvPr>
          <p:cNvSpPr/>
          <p:nvPr/>
        </p:nvSpPr>
        <p:spPr>
          <a:xfrm>
            <a:off x="646270" y="6669047"/>
            <a:ext cx="13130330" cy="1470241"/>
          </a:xfrm>
          <a:prstGeom prst="roundRect">
            <a:avLst>
              <a:gd name="adj" fmla="val 19956"/>
            </a:avLst>
          </a:prstGeom>
          <a:solidFill>
            <a:srgbClr val="00002E"/>
          </a:solidFill>
          <a:ln w="22860">
            <a:solidFill>
              <a:srgbClr val="FFFFFF"/>
            </a:solidFill>
            <a:prstDash val="solid"/>
          </a:ln>
        </p:spPr>
      </p:sp>
      <p:sp>
        <p:nvSpPr>
          <p:cNvPr id="17" name="Text 2">
            <a:extLst>
              <a:ext uri="{FF2B5EF4-FFF2-40B4-BE49-F238E27FC236}">
                <a16:creationId xmlns:a16="http://schemas.microsoft.com/office/drawing/2014/main" id="{1E6C97E6-F072-9F61-C20D-FCC314B4AAC9}"/>
              </a:ext>
            </a:extLst>
          </p:cNvPr>
          <p:cNvSpPr/>
          <p:nvPr/>
        </p:nvSpPr>
        <p:spPr>
          <a:xfrm>
            <a:off x="1384375" y="1959825"/>
            <a:ext cx="2058735" cy="271582"/>
          </a:xfrm>
          <a:prstGeom prst="rect">
            <a:avLst/>
          </a:prstGeom>
          <a:noFill/>
          <a:ln/>
        </p:spPr>
        <p:txBody>
          <a:bodyPr wrap="none" lIns="0" tIns="0" rIns="0" bIns="0" rtlCol="0" anchor="t"/>
          <a:lstStyle/>
          <a:p>
            <a:pPr algn="ctr">
              <a:lnSpc>
                <a:spcPts val="2350"/>
              </a:lnSpc>
            </a:pPr>
            <a:r>
              <a:rPr lang="en-US" sz="3200" b="1" dirty="0">
                <a:solidFill>
                  <a:srgbClr val="FFFFFF"/>
                </a:solidFill>
                <a:latin typeface="Times New Roman" panose="02020603050405020304" pitchFamily="18" charset="0"/>
                <a:ea typeface="Nunito Semi Bold" pitchFamily="34" charset="-122"/>
                <a:cs typeface="Times New Roman" panose="02020603050405020304" pitchFamily="18" charset="0"/>
              </a:rPr>
              <a:t>Bureau </a:t>
            </a:r>
            <a:r>
              <a:rPr lang="en-US" sz="3200" b="1" dirty="0" err="1">
                <a:solidFill>
                  <a:srgbClr val="FFFFFF"/>
                </a:solidFill>
                <a:latin typeface="Times New Roman" panose="02020603050405020304" pitchFamily="18" charset="0"/>
                <a:ea typeface="Nunito Semi Bold" pitchFamily="34" charset="-122"/>
                <a:cs typeface="Times New Roman" panose="02020603050405020304" pitchFamily="18" charset="0"/>
              </a:rPr>
              <a:t>Exécutif</a:t>
            </a:r>
            <a:endParaRPr lang="en-US" sz="3200" b="1" dirty="0">
              <a:latin typeface="Times New Roman" panose="02020603050405020304" pitchFamily="18" charset="0"/>
              <a:cs typeface="Times New Roman" panose="02020603050405020304" pitchFamily="18" charset="0"/>
            </a:endParaRPr>
          </a:p>
        </p:txBody>
      </p:sp>
      <p:sp>
        <p:nvSpPr>
          <p:cNvPr id="18" name="Text 3">
            <a:extLst>
              <a:ext uri="{FF2B5EF4-FFF2-40B4-BE49-F238E27FC236}">
                <a16:creationId xmlns:a16="http://schemas.microsoft.com/office/drawing/2014/main" id="{2461D912-0362-75F4-7958-20CEEE5F2DB5}"/>
              </a:ext>
            </a:extLst>
          </p:cNvPr>
          <p:cNvSpPr/>
          <p:nvPr/>
        </p:nvSpPr>
        <p:spPr>
          <a:xfrm>
            <a:off x="808555" y="2530931"/>
            <a:ext cx="12805760" cy="590788"/>
          </a:xfrm>
          <a:prstGeom prst="rect">
            <a:avLst/>
          </a:prstGeom>
          <a:noFill/>
          <a:ln/>
        </p:spPr>
        <p:txBody>
          <a:bodyPr wrap="square" lIns="0" tIns="0" rIns="0" bIns="0" rtlCol="0" anchor="t"/>
          <a:lstStyle/>
          <a:p>
            <a:pPr>
              <a:lnSpc>
                <a:spcPts val="2600"/>
              </a:lnSpc>
            </a:pPr>
            <a:r>
              <a:rPr lang="en-US" sz="2800" dirty="0" err="1">
                <a:solidFill>
                  <a:srgbClr val="FFFFFF"/>
                </a:solidFill>
                <a:latin typeface="Times New Roman" panose="02020603050405020304" pitchFamily="18" charset="0"/>
                <a:ea typeface="PT Sans" pitchFamily="34" charset="-122"/>
                <a:cs typeface="Times New Roman" panose="02020603050405020304" pitchFamily="18" charset="0"/>
              </a:rPr>
              <a:t>Organe</a:t>
            </a:r>
            <a:r>
              <a:rPr lang="en-US" sz="2800" dirty="0">
                <a:solidFill>
                  <a:srgbClr val="FFFFFF"/>
                </a:solidFill>
                <a:latin typeface="Times New Roman" panose="02020603050405020304" pitchFamily="18" charset="0"/>
                <a:ea typeface="PT Sans" pitchFamily="34" charset="-122"/>
                <a:cs typeface="Times New Roman" panose="02020603050405020304" pitchFamily="18" charset="0"/>
              </a:rPr>
              <a:t> de gestion Permanente des </a:t>
            </a:r>
            <a:r>
              <a:rPr lang="en-US" sz="2800" dirty="0" err="1">
                <a:solidFill>
                  <a:srgbClr val="FFFFFF"/>
                </a:solidFill>
                <a:latin typeface="Times New Roman" panose="02020603050405020304" pitchFamily="18" charset="0"/>
                <a:ea typeface="PT Sans" pitchFamily="34" charset="-122"/>
                <a:cs typeface="Times New Roman" panose="02020603050405020304" pitchFamily="18" charset="0"/>
              </a:rPr>
              <a:t>activit</a:t>
            </a:r>
            <a:r>
              <a:rPr lang="fr-CM" sz="2800" dirty="0">
                <a:solidFill>
                  <a:srgbClr val="FFFFFF"/>
                </a:solidFill>
                <a:latin typeface="Times New Roman" panose="02020603050405020304" pitchFamily="18" charset="0"/>
                <a:ea typeface="PT Sans" pitchFamily="34" charset="-122"/>
                <a:cs typeface="Times New Roman" panose="02020603050405020304" pitchFamily="18" charset="0"/>
              </a:rPr>
              <a:t>é</a:t>
            </a:r>
            <a:r>
              <a:rPr lang="en-US" sz="2800" dirty="0">
                <a:solidFill>
                  <a:srgbClr val="FFFFFF"/>
                </a:solidFill>
                <a:latin typeface="Times New Roman" panose="02020603050405020304" pitchFamily="18" charset="0"/>
                <a:ea typeface="PT Sans" pitchFamily="34" charset="-122"/>
                <a:cs typeface="Times New Roman" panose="02020603050405020304" pitchFamily="18" charset="0"/>
              </a:rPr>
              <a:t>s de </a:t>
            </a:r>
            <a:r>
              <a:rPr lang="en-US" sz="2800" dirty="0" err="1">
                <a:solidFill>
                  <a:srgbClr val="FFFFFF"/>
                </a:solidFill>
                <a:latin typeface="Times New Roman" panose="02020603050405020304" pitchFamily="18" charset="0"/>
                <a:ea typeface="PT Sans" pitchFamily="34" charset="-122"/>
                <a:cs typeface="Times New Roman" panose="02020603050405020304" pitchFamily="18" charset="0"/>
              </a:rPr>
              <a:t>l’Association</a:t>
            </a:r>
            <a:r>
              <a:rPr lang="en-US" sz="2800" dirty="0">
                <a:solidFill>
                  <a:srgbClr val="FFFFFF"/>
                </a:solidFill>
                <a:latin typeface="Times New Roman" panose="02020603050405020304" pitchFamily="18" charset="0"/>
                <a:ea typeface="PT Sans" pitchFamily="34" charset="-122"/>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19" name="Shape 4">
            <a:extLst>
              <a:ext uri="{FF2B5EF4-FFF2-40B4-BE49-F238E27FC236}">
                <a16:creationId xmlns:a16="http://schemas.microsoft.com/office/drawing/2014/main" id="{ED8B8190-52B2-59FD-3D8C-C9E4A4DC1538}"/>
              </a:ext>
            </a:extLst>
          </p:cNvPr>
          <p:cNvSpPr/>
          <p:nvPr/>
        </p:nvSpPr>
        <p:spPr>
          <a:xfrm>
            <a:off x="529225" y="3362190"/>
            <a:ext cx="13247378" cy="1388150"/>
          </a:xfrm>
          <a:prstGeom prst="roundRect">
            <a:avLst>
              <a:gd name="adj" fmla="val 19956"/>
            </a:avLst>
          </a:prstGeom>
          <a:solidFill>
            <a:srgbClr val="00002E"/>
          </a:solidFill>
          <a:ln w="22860">
            <a:solidFill>
              <a:schemeClr val="accent6">
                <a:lumMod val="50000"/>
              </a:schemeClr>
            </a:solidFill>
            <a:prstDash val="solid"/>
          </a:ln>
        </p:spPr>
      </p:sp>
      <p:sp>
        <p:nvSpPr>
          <p:cNvPr id="20" name="Text 2">
            <a:extLst>
              <a:ext uri="{FF2B5EF4-FFF2-40B4-BE49-F238E27FC236}">
                <a16:creationId xmlns:a16="http://schemas.microsoft.com/office/drawing/2014/main" id="{3CB7A68D-A178-926D-22E0-19F19C5CC711}"/>
              </a:ext>
            </a:extLst>
          </p:cNvPr>
          <p:cNvSpPr/>
          <p:nvPr/>
        </p:nvSpPr>
        <p:spPr>
          <a:xfrm>
            <a:off x="1384375" y="3566282"/>
            <a:ext cx="2058735" cy="271582"/>
          </a:xfrm>
          <a:prstGeom prst="rect">
            <a:avLst/>
          </a:prstGeom>
          <a:noFill/>
          <a:ln/>
        </p:spPr>
        <p:txBody>
          <a:bodyPr wrap="none" lIns="0" tIns="0" rIns="0" bIns="0" rtlCol="0" anchor="t"/>
          <a:lstStyle/>
          <a:p>
            <a:pPr algn="ctr">
              <a:lnSpc>
                <a:spcPts val="2350"/>
              </a:lnSpc>
            </a:pPr>
            <a:r>
              <a:rPr lang="en-US" sz="3200" b="1" dirty="0">
                <a:solidFill>
                  <a:srgbClr val="FFFFFF"/>
                </a:solidFill>
                <a:latin typeface="Times New Roman" panose="02020603050405020304" pitchFamily="18" charset="0"/>
                <a:ea typeface="Nunito Semi Bold" pitchFamily="34" charset="-122"/>
                <a:cs typeface="Times New Roman" panose="02020603050405020304" pitchFamily="18" charset="0"/>
              </a:rPr>
              <a:t>Conseil des Sages</a:t>
            </a:r>
            <a:endParaRPr lang="en-US" sz="3200" b="1" dirty="0">
              <a:latin typeface="Times New Roman" panose="02020603050405020304" pitchFamily="18" charset="0"/>
              <a:cs typeface="Times New Roman" panose="02020603050405020304" pitchFamily="18" charset="0"/>
            </a:endParaRPr>
          </a:p>
        </p:txBody>
      </p:sp>
      <p:sp>
        <p:nvSpPr>
          <p:cNvPr id="21" name="Text 3">
            <a:extLst>
              <a:ext uri="{FF2B5EF4-FFF2-40B4-BE49-F238E27FC236}">
                <a16:creationId xmlns:a16="http://schemas.microsoft.com/office/drawing/2014/main" id="{031DF877-61BA-AA1A-E743-E7E079E8FCDA}"/>
              </a:ext>
            </a:extLst>
          </p:cNvPr>
          <p:cNvSpPr/>
          <p:nvPr/>
        </p:nvSpPr>
        <p:spPr>
          <a:xfrm>
            <a:off x="0" y="4065987"/>
            <a:ext cx="13494467" cy="590788"/>
          </a:xfrm>
          <a:prstGeom prst="rect">
            <a:avLst/>
          </a:prstGeom>
          <a:noFill/>
          <a:ln/>
        </p:spPr>
        <p:txBody>
          <a:bodyPr wrap="square" lIns="0" tIns="0" rIns="0" bIns="0" rtlCol="0" anchor="t"/>
          <a:lstStyle/>
          <a:p>
            <a:pPr algn="ctr">
              <a:lnSpc>
                <a:spcPts val="2600"/>
              </a:lnSpc>
            </a:pPr>
            <a:r>
              <a:rPr lang="en-US" sz="2800" dirty="0">
                <a:solidFill>
                  <a:srgbClr val="FFFFFF"/>
                </a:solidFill>
                <a:latin typeface="Times New Roman" panose="02020603050405020304" pitchFamily="18" charset="0"/>
                <a:ea typeface="PT Sans" pitchFamily="34" charset="-122"/>
                <a:cs typeface="Times New Roman" panose="02020603050405020304" pitchFamily="18" charset="0"/>
              </a:rPr>
              <a:t>Groupe </a:t>
            </a:r>
            <a:r>
              <a:rPr lang="en-US" sz="2800" dirty="0" err="1">
                <a:solidFill>
                  <a:srgbClr val="FFFFFF"/>
                </a:solidFill>
                <a:latin typeface="Times New Roman" panose="02020603050405020304" pitchFamily="18" charset="0"/>
                <a:ea typeface="PT Sans" pitchFamily="34" charset="-122"/>
                <a:cs typeface="Times New Roman" panose="02020603050405020304" pitchFamily="18" charset="0"/>
              </a:rPr>
              <a:t>consultatif</a:t>
            </a:r>
            <a:r>
              <a:rPr lang="en-US" sz="2800" dirty="0">
                <a:solidFill>
                  <a:srgbClr val="FFFFFF"/>
                </a:solidFill>
                <a:latin typeface="Times New Roman" panose="02020603050405020304" pitchFamily="18" charset="0"/>
                <a:ea typeface="PT Sans" pitchFamily="34" charset="-122"/>
                <a:cs typeface="Times New Roman" panose="02020603050405020304" pitchFamily="18" charset="0"/>
              </a:rPr>
              <a:t> </a:t>
            </a:r>
            <a:r>
              <a:rPr lang="en-US" sz="2800" dirty="0" err="1">
                <a:solidFill>
                  <a:srgbClr val="FFFFFF"/>
                </a:solidFill>
                <a:latin typeface="Times New Roman" panose="02020603050405020304" pitchFamily="18" charset="0"/>
                <a:ea typeface="PT Sans" pitchFamily="34" charset="-122"/>
                <a:cs typeface="Times New Roman" panose="02020603050405020304" pitchFamily="18" charset="0"/>
              </a:rPr>
              <a:t>composé</a:t>
            </a:r>
            <a:r>
              <a:rPr lang="en-US" sz="2800" dirty="0">
                <a:solidFill>
                  <a:srgbClr val="FFFFFF"/>
                </a:solidFill>
                <a:latin typeface="Times New Roman" panose="02020603050405020304" pitchFamily="18" charset="0"/>
                <a:ea typeface="PT Sans" pitchFamily="34" charset="-122"/>
                <a:cs typeface="Times New Roman" panose="02020603050405020304" pitchFamily="18" charset="0"/>
              </a:rPr>
              <a:t> de </a:t>
            </a:r>
            <a:r>
              <a:rPr lang="en-US" sz="2800" dirty="0" err="1">
                <a:solidFill>
                  <a:srgbClr val="FFFFFF"/>
                </a:solidFill>
                <a:latin typeface="Times New Roman" panose="02020603050405020304" pitchFamily="18" charset="0"/>
                <a:ea typeface="PT Sans" pitchFamily="34" charset="-122"/>
                <a:cs typeface="Times New Roman" panose="02020603050405020304" pitchFamily="18" charset="0"/>
              </a:rPr>
              <a:t>membres</a:t>
            </a:r>
            <a:r>
              <a:rPr lang="en-US" sz="2800" dirty="0">
                <a:solidFill>
                  <a:srgbClr val="FFFFFF"/>
                </a:solidFill>
                <a:latin typeface="Times New Roman" panose="02020603050405020304" pitchFamily="18" charset="0"/>
                <a:ea typeface="PT Sans" pitchFamily="34" charset="-122"/>
                <a:cs typeface="Times New Roman" panose="02020603050405020304" pitchFamily="18" charset="0"/>
              </a:rPr>
              <a:t> </a:t>
            </a:r>
            <a:r>
              <a:rPr lang="en-US" sz="2800" dirty="0" err="1">
                <a:solidFill>
                  <a:srgbClr val="FFFFFF"/>
                </a:solidFill>
                <a:latin typeface="Times New Roman" panose="02020603050405020304" pitchFamily="18" charset="0"/>
                <a:ea typeface="PT Sans" pitchFamily="34" charset="-122"/>
                <a:cs typeface="Times New Roman" panose="02020603050405020304" pitchFamily="18" charset="0"/>
              </a:rPr>
              <a:t>expérimentés</a:t>
            </a:r>
            <a:r>
              <a:rPr lang="en-US" sz="2800" dirty="0">
                <a:solidFill>
                  <a:srgbClr val="FFFFFF"/>
                </a:solidFill>
                <a:latin typeface="Times New Roman" panose="02020603050405020304" pitchFamily="18" charset="0"/>
                <a:ea typeface="PT Sans" pitchFamily="34" charset="-122"/>
                <a:cs typeface="Times New Roman" panose="02020603050405020304" pitchFamily="18" charset="0"/>
              </a:rPr>
              <a:t> et de </a:t>
            </a:r>
            <a:r>
              <a:rPr lang="en-US" sz="2800" dirty="0" err="1">
                <a:solidFill>
                  <a:srgbClr val="FFFFFF"/>
                </a:solidFill>
                <a:latin typeface="Times New Roman" panose="02020603050405020304" pitchFamily="18" charset="0"/>
                <a:ea typeface="PT Sans" pitchFamily="34" charset="-122"/>
                <a:cs typeface="Times New Roman" panose="02020603050405020304" pitchFamily="18" charset="0"/>
              </a:rPr>
              <a:t>personnalités</a:t>
            </a:r>
            <a:r>
              <a:rPr lang="en-US" sz="2800" dirty="0">
                <a:solidFill>
                  <a:srgbClr val="FFFFFF"/>
                </a:solidFill>
                <a:latin typeface="Times New Roman" panose="02020603050405020304" pitchFamily="18" charset="0"/>
                <a:ea typeface="PT Sans" pitchFamily="34" charset="-122"/>
                <a:cs typeface="Times New Roman" panose="02020603050405020304" pitchFamily="18" charset="0"/>
              </a:rPr>
              <a:t> </a:t>
            </a:r>
            <a:r>
              <a:rPr lang="en-US" sz="2800" dirty="0" err="1">
                <a:solidFill>
                  <a:srgbClr val="FFFFFF"/>
                </a:solidFill>
                <a:latin typeface="Times New Roman" panose="02020603050405020304" pitchFamily="18" charset="0"/>
                <a:ea typeface="PT Sans" pitchFamily="34" charset="-122"/>
                <a:cs typeface="Times New Roman" panose="02020603050405020304" pitchFamily="18" charset="0"/>
              </a:rPr>
              <a:t>d'honneur</a:t>
            </a:r>
            <a:endParaRPr lang="en-US" sz="2800" dirty="0">
              <a:latin typeface="Times New Roman" panose="02020603050405020304" pitchFamily="18" charset="0"/>
              <a:cs typeface="Times New Roman" panose="02020603050405020304" pitchFamily="18" charset="0"/>
            </a:endParaRPr>
          </a:p>
        </p:txBody>
      </p:sp>
      <p:sp>
        <p:nvSpPr>
          <p:cNvPr id="22" name="ZoneTexte 21">
            <a:extLst>
              <a:ext uri="{FF2B5EF4-FFF2-40B4-BE49-F238E27FC236}">
                <a16:creationId xmlns:a16="http://schemas.microsoft.com/office/drawing/2014/main" id="{300C9174-5CAA-8FFD-AFB7-56566FA59B56}"/>
              </a:ext>
            </a:extLst>
          </p:cNvPr>
          <p:cNvSpPr txBox="1"/>
          <p:nvPr/>
        </p:nvSpPr>
        <p:spPr>
          <a:xfrm>
            <a:off x="13776600" y="7713881"/>
            <a:ext cx="853800" cy="515719"/>
          </a:xfrm>
          <a:prstGeom prst="rect">
            <a:avLst/>
          </a:prstGeom>
          <a:solidFill>
            <a:srgbClr val="00002E"/>
          </a:solidFill>
        </p:spPr>
        <p:txBody>
          <a:bodyPr wrap="square" rtlCol="0">
            <a:spAutoFit/>
          </a:bodyPr>
          <a:lstStyle/>
          <a:p>
            <a:endParaRPr lang="fr-CM" dirty="0"/>
          </a:p>
        </p:txBody>
      </p:sp>
      <p:sp>
        <p:nvSpPr>
          <p:cNvPr id="23" name="Triangle isocèle 22">
            <a:extLst>
              <a:ext uri="{FF2B5EF4-FFF2-40B4-BE49-F238E27FC236}">
                <a16:creationId xmlns:a16="http://schemas.microsoft.com/office/drawing/2014/main" id="{A6FA2C70-4469-BA86-7932-D9A04753E6A9}"/>
              </a:ext>
            </a:extLst>
          </p:cNvPr>
          <p:cNvSpPr/>
          <p:nvPr/>
        </p:nvSpPr>
        <p:spPr>
          <a:xfrm>
            <a:off x="13695460" y="7923448"/>
            <a:ext cx="162285" cy="306152"/>
          </a:xfrm>
          <a:prstGeom prst="triangle">
            <a:avLst/>
          </a:prstGeom>
          <a:solidFill>
            <a:srgbClr val="00002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24" name="Text 2">
            <a:extLst>
              <a:ext uri="{FF2B5EF4-FFF2-40B4-BE49-F238E27FC236}">
                <a16:creationId xmlns:a16="http://schemas.microsoft.com/office/drawing/2014/main" id="{12F98A25-A90F-8FAF-3E26-8EB05F67C004}"/>
              </a:ext>
            </a:extLst>
          </p:cNvPr>
          <p:cNvSpPr/>
          <p:nvPr/>
        </p:nvSpPr>
        <p:spPr>
          <a:xfrm>
            <a:off x="1768197" y="5220036"/>
            <a:ext cx="2058735" cy="271582"/>
          </a:xfrm>
          <a:prstGeom prst="rect">
            <a:avLst/>
          </a:prstGeom>
          <a:noFill/>
          <a:ln/>
        </p:spPr>
        <p:txBody>
          <a:bodyPr wrap="none" lIns="0" tIns="0" rIns="0" bIns="0" rtlCol="0" anchor="t"/>
          <a:lstStyle/>
          <a:p>
            <a:pPr algn="ctr">
              <a:lnSpc>
                <a:spcPts val="2350"/>
              </a:lnSpc>
            </a:pPr>
            <a:r>
              <a:rPr lang="en-US" sz="3200" b="1" dirty="0">
                <a:solidFill>
                  <a:schemeClr val="bg1"/>
                </a:solidFill>
                <a:latin typeface="Times New Roman" panose="02020603050405020304" pitchFamily="18" charset="0"/>
                <a:ea typeface="Nunito Semi Bold" pitchFamily="34" charset="-122"/>
                <a:cs typeface="Times New Roman" panose="02020603050405020304" pitchFamily="18" charset="0"/>
              </a:rPr>
              <a:t>Conseil </a:t>
            </a:r>
            <a:r>
              <a:rPr lang="fr-FR" sz="3200" b="1" dirty="0">
                <a:solidFill>
                  <a:schemeClr val="bg1"/>
                </a:solidFill>
                <a:latin typeface="Times New Roman" panose="02020603050405020304" pitchFamily="18" charset="0"/>
                <a:cs typeface="Times New Roman" panose="02020603050405020304" pitchFamily="18" charset="0"/>
              </a:rPr>
              <a:t>des donateurs</a:t>
            </a:r>
            <a:endParaRPr lang="en-US" sz="3200" b="1" dirty="0">
              <a:solidFill>
                <a:schemeClr val="bg1"/>
              </a:solidFill>
              <a:latin typeface="Times New Roman" panose="02020603050405020304" pitchFamily="18" charset="0"/>
              <a:cs typeface="Times New Roman" panose="02020603050405020304" pitchFamily="18" charset="0"/>
            </a:endParaRPr>
          </a:p>
        </p:txBody>
      </p:sp>
      <p:sp>
        <p:nvSpPr>
          <p:cNvPr id="25" name="Text 3">
            <a:extLst>
              <a:ext uri="{FF2B5EF4-FFF2-40B4-BE49-F238E27FC236}">
                <a16:creationId xmlns:a16="http://schemas.microsoft.com/office/drawing/2014/main" id="{513521C5-73BD-A4FB-C0E0-284E5C51CFC7}"/>
              </a:ext>
            </a:extLst>
          </p:cNvPr>
          <p:cNvSpPr/>
          <p:nvPr/>
        </p:nvSpPr>
        <p:spPr>
          <a:xfrm>
            <a:off x="-1639055" y="5678987"/>
            <a:ext cx="13494467" cy="590788"/>
          </a:xfrm>
          <a:prstGeom prst="rect">
            <a:avLst/>
          </a:prstGeom>
          <a:noFill/>
          <a:ln/>
        </p:spPr>
        <p:txBody>
          <a:bodyPr wrap="square" lIns="0" tIns="0" rIns="0" bIns="0" rtlCol="0" anchor="t"/>
          <a:lstStyle/>
          <a:p>
            <a:pPr algn="ctr">
              <a:lnSpc>
                <a:spcPts val="2600"/>
              </a:lnSpc>
            </a:pPr>
            <a:r>
              <a:rPr lang="fr-FR" sz="2800" dirty="0">
                <a:solidFill>
                  <a:srgbClr val="FFFFFF"/>
                </a:solidFill>
                <a:latin typeface="Times New Roman" panose="02020603050405020304" pitchFamily="18" charset="0"/>
                <a:ea typeface="PT Sans" pitchFamily="34" charset="-122"/>
                <a:cs typeface="Times New Roman" panose="02020603050405020304" pitchFamily="18" charset="0"/>
              </a:rPr>
              <a:t>Il est constitué de l'ensemble des donateurs et de bienfaiteurs</a:t>
            </a:r>
            <a:endParaRPr lang="en-US" sz="2800" dirty="0">
              <a:latin typeface="Times New Roman" panose="02020603050405020304" pitchFamily="18" charset="0"/>
              <a:cs typeface="Times New Roman" panose="02020603050405020304" pitchFamily="18" charset="0"/>
            </a:endParaRPr>
          </a:p>
        </p:txBody>
      </p:sp>
      <p:sp>
        <p:nvSpPr>
          <p:cNvPr id="26" name="Text 2">
            <a:extLst>
              <a:ext uri="{FF2B5EF4-FFF2-40B4-BE49-F238E27FC236}">
                <a16:creationId xmlns:a16="http://schemas.microsoft.com/office/drawing/2014/main" id="{86618FD2-E07A-0EF6-E40B-78E89D293A23}"/>
              </a:ext>
            </a:extLst>
          </p:cNvPr>
          <p:cNvSpPr/>
          <p:nvPr/>
        </p:nvSpPr>
        <p:spPr>
          <a:xfrm>
            <a:off x="1576287" y="6851510"/>
            <a:ext cx="2058735" cy="271582"/>
          </a:xfrm>
          <a:prstGeom prst="rect">
            <a:avLst/>
          </a:prstGeom>
          <a:noFill/>
          <a:ln/>
        </p:spPr>
        <p:txBody>
          <a:bodyPr wrap="none" lIns="0" tIns="0" rIns="0" bIns="0" rtlCol="0" anchor="t"/>
          <a:lstStyle/>
          <a:p>
            <a:pPr algn="ctr">
              <a:lnSpc>
                <a:spcPts val="2350"/>
              </a:lnSpc>
            </a:pPr>
            <a:r>
              <a:rPr lang="en-US" sz="3200" b="1" dirty="0">
                <a:solidFill>
                  <a:srgbClr val="FFFFFF"/>
                </a:solidFill>
                <a:latin typeface="Times New Roman" panose="02020603050405020304" pitchFamily="18" charset="0"/>
                <a:ea typeface="Nunito Semi Bold" pitchFamily="34" charset="-122"/>
                <a:cs typeface="Times New Roman" panose="02020603050405020304" pitchFamily="18" charset="0"/>
              </a:rPr>
              <a:t>Cercles de </a:t>
            </a:r>
            <a:r>
              <a:rPr lang="en-US" sz="3200" b="1" dirty="0" err="1">
                <a:solidFill>
                  <a:srgbClr val="FFFFFF"/>
                </a:solidFill>
                <a:latin typeface="Times New Roman" panose="02020603050405020304" pitchFamily="18" charset="0"/>
                <a:ea typeface="Nunito Semi Bold" pitchFamily="34" charset="-122"/>
                <a:cs typeface="Times New Roman" panose="02020603050405020304" pitchFamily="18" charset="0"/>
              </a:rPr>
              <a:t>réflexion</a:t>
            </a:r>
            <a:endParaRPr lang="en-US" sz="3200" b="1" dirty="0">
              <a:latin typeface="Times New Roman" panose="02020603050405020304" pitchFamily="18" charset="0"/>
              <a:cs typeface="Times New Roman" panose="02020603050405020304" pitchFamily="18" charset="0"/>
            </a:endParaRPr>
          </a:p>
        </p:txBody>
      </p:sp>
      <p:sp>
        <p:nvSpPr>
          <p:cNvPr id="27" name="Text 3">
            <a:extLst>
              <a:ext uri="{FF2B5EF4-FFF2-40B4-BE49-F238E27FC236}">
                <a16:creationId xmlns:a16="http://schemas.microsoft.com/office/drawing/2014/main" id="{CA61C590-981B-1A13-BCF3-9640B9AAD7A3}"/>
              </a:ext>
            </a:extLst>
          </p:cNvPr>
          <p:cNvSpPr/>
          <p:nvPr/>
        </p:nvSpPr>
        <p:spPr>
          <a:xfrm>
            <a:off x="-665006" y="7380952"/>
            <a:ext cx="14824477" cy="590788"/>
          </a:xfrm>
          <a:prstGeom prst="rect">
            <a:avLst/>
          </a:prstGeom>
          <a:noFill/>
          <a:ln/>
        </p:spPr>
        <p:txBody>
          <a:bodyPr wrap="square" lIns="0" tIns="0" rIns="0" bIns="0" rtlCol="0" anchor="t"/>
          <a:lstStyle/>
          <a:p>
            <a:pPr algn="ctr">
              <a:lnSpc>
                <a:spcPts val="2600"/>
              </a:lnSpc>
            </a:pPr>
            <a:r>
              <a:rPr lang="en-US" sz="2800" dirty="0" err="1">
                <a:solidFill>
                  <a:srgbClr val="FFFFFF"/>
                </a:solidFill>
                <a:latin typeface="PT Sans" pitchFamily="34" charset="0"/>
                <a:ea typeface="PT Sans" pitchFamily="34" charset="-122"/>
                <a:cs typeface="PT Sans" pitchFamily="34" charset="-120"/>
              </a:rPr>
              <a:t>Comités</a:t>
            </a:r>
            <a:r>
              <a:rPr lang="en-US" sz="2800" dirty="0">
                <a:solidFill>
                  <a:srgbClr val="FFFFFF"/>
                </a:solidFill>
                <a:latin typeface="PT Sans" pitchFamily="34" charset="0"/>
                <a:ea typeface="PT Sans" pitchFamily="34" charset="-122"/>
                <a:cs typeface="PT Sans" pitchFamily="34" charset="-120"/>
              </a:rPr>
              <a:t> </a:t>
            </a:r>
            <a:r>
              <a:rPr lang="en-US" sz="2800" dirty="0" err="1">
                <a:solidFill>
                  <a:srgbClr val="FFFFFF"/>
                </a:solidFill>
                <a:latin typeface="PT Sans" pitchFamily="34" charset="0"/>
                <a:ea typeface="PT Sans" pitchFamily="34" charset="-122"/>
                <a:cs typeface="PT Sans" pitchFamily="34" charset="-120"/>
              </a:rPr>
              <a:t>thématiques</a:t>
            </a:r>
            <a:r>
              <a:rPr lang="en-US" sz="2800" dirty="0">
                <a:solidFill>
                  <a:srgbClr val="FFFFFF"/>
                </a:solidFill>
                <a:latin typeface="PT Sans" pitchFamily="34" charset="0"/>
                <a:ea typeface="PT Sans" pitchFamily="34" charset="-122"/>
                <a:cs typeface="PT Sans" pitchFamily="34" charset="-120"/>
              </a:rPr>
              <a:t> chargés </a:t>
            </a:r>
            <a:r>
              <a:rPr lang="en-US" sz="2800" dirty="0" err="1">
                <a:solidFill>
                  <a:srgbClr val="FFFFFF"/>
                </a:solidFill>
                <a:latin typeface="PT Sans" pitchFamily="34" charset="0"/>
                <a:ea typeface="PT Sans" pitchFamily="34" charset="-122"/>
                <a:cs typeface="PT Sans" pitchFamily="34" charset="-120"/>
              </a:rPr>
              <a:t>d'approfondir</a:t>
            </a:r>
            <a:r>
              <a:rPr lang="en-US" sz="2800" dirty="0">
                <a:solidFill>
                  <a:srgbClr val="FFFFFF"/>
                </a:solidFill>
                <a:latin typeface="PT Sans" pitchFamily="34" charset="0"/>
                <a:ea typeface="PT Sans" pitchFamily="34" charset="-122"/>
                <a:cs typeface="PT Sans" pitchFamily="34" charset="-120"/>
              </a:rPr>
              <a:t> les </a:t>
            </a:r>
            <a:r>
              <a:rPr lang="en-US" sz="2800" dirty="0" err="1">
                <a:solidFill>
                  <a:srgbClr val="FFFFFF"/>
                </a:solidFill>
                <a:latin typeface="PT Sans" pitchFamily="34" charset="0"/>
                <a:ea typeface="PT Sans" pitchFamily="34" charset="-122"/>
                <a:cs typeface="PT Sans" pitchFamily="34" charset="-120"/>
              </a:rPr>
              <a:t>problématiques</a:t>
            </a:r>
            <a:r>
              <a:rPr lang="en-US" sz="2800" dirty="0">
                <a:solidFill>
                  <a:srgbClr val="FFFFFF"/>
                </a:solidFill>
                <a:latin typeface="PT Sans" pitchFamily="34" charset="0"/>
                <a:ea typeface="PT Sans" pitchFamily="34" charset="-122"/>
                <a:cs typeface="PT Sans" pitchFamily="34" charset="-120"/>
              </a:rPr>
              <a:t> et </a:t>
            </a:r>
            <a:r>
              <a:rPr lang="en-US" sz="2800" dirty="0" err="1">
                <a:solidFill>
                  <a:srgbClr val="FFFFFF"/>
                </a:solidFill>
                <a:latin typeface="PT Sans" pitchFamily="34" charset="0"/>
                <a:ea typeface="PT Sans" pitchFamily="34" charset="-122"/>
                <a:cs typeface="PT Sans" pitchFamily="34" charset="-120"/>
              </a:rPr>
              <a:t>d'élaborer</a:t>
            </a:r>
            <a:r>
              <a:rPr lang="en-US" sz="2800" dirty="0">
                <a:solidFill>
                  <a:srgbClr val="FFFFFF"/>
                </a:solidFill>
                <a:latin typeface="PT Sans" pitchFamily="34" charset="0"/>
                <a:ea typeface="PT Sans" pitchFamily="34" charset="-122"/>
                <a:cs typeface="PT Sans" pitchFamily="34" charset="-120"/>
              </a:rPr>
              <a:t> </a:t>
            </a:r>
          </a:p>
          <a:p>
            <a:pPr algn="ctr">
              <a:lnSpc>
                <a:spcPts val="2600"/>
              </a:lnSpc>
            </a:pPr>
            <a:r>
              <a:rPr lang="en-US" sz="2800" dirty="0">
                <a:solidFill>
                  <a:srgbClr val="FFFFFF"/>
                </a:solidFill>
                <a:latin typeface="PT Sans" pitchFamily="34" charset="0"/>
                <a:ea typeface="PT Sans" pitchFamily="34" charset="-122"/>
                <a:cs typeface="PT Sans" pitchFamily="34" charset="-120"/>
              </a:rPr>
              <a:t>des propositions</a:t>
            </a:r>
            <a:endParaRPr lang="en-US" sz="2800" dirty="0"/>
          </a:p>
        </p:txBody>
      </p:sp>
    </p:spTree>
    <p:extLst>
      <p:ext uri="{BB962C8B-B14F-4D97-AF65-F5344CB8AC3E}">
        <p14:creationId xmlns:p14="http://schemas.microsoft.com/office/powerpoint/2010/main" val="106366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ppt_x"/>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ppt_x"/>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fill="hold"/>
                                        <p:tgtEl>
                                          <p:spTgt spid="19"/>
                                        </p:tgtEl>
                                        <p:attrNameLst>
                                          <p:attrName>ppt_x</p:attrName>
                                        </p:attrNameLst>
                                      </p:cBhvr>
                                      <p:tavLst>
                                        <p:tav tm="0">
                                          <p:val>
                                            <p:strVal val="#ppt_x"/>
                                          </p:val>
                                        </p:tav>
                                        <p:tav tm="100000">
                                          <p:val>
                                            <p:strVal val="#ppt_x"/>
                                          </p:val>
                                        </p:tav>
                                      </p:tavLst>
                                    </p:anim>
                                    <p:anim calcmode="lin" valueType="num">
                                      <p:cBhvr additive="base">
                                        <p:cTn id="49" dur="500" fill="hold"/>
                                        <p:tgtEl>
                                          <p:spTgt spid="19"/>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ppt_x"/>
                                          </p:val>
                                        </p:tav>
                                        <p:tav tm="100000">
                                          <p:val>
                                            <p:strVal val="#ppt_x"/>
                                          </p:val>
                                        </p:tav>
                                      </p:tavLst>
                                    </p:anim>
                                    <p:anim calcmode="lin" valueType="num">
                                      <p:cBhvr additive="base">
                                        <p:cTn id="53" dur="500" fill="hold"/>
                                        <p:tgtEl>
                                          <p:spTgt spid="20"/>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500" fill="hold"/>
                                        <p:tgtEl>
                                          <p:spTgt spid="21"/>
                                        </p:tgtEl>
                                        <p:attrNameLst>
                                          <p:attrName>ppt_x</p:attrName>
                                        </p:attrNameLst>
                                      </p:cBhvr>
                                      <p:tavLst>
                                        <p:tav tm="0">
                                          <p:val>
                                            <p:strVal val="#ppt_x"/>
                                          </p:val>
                                        </p:tav>
                                        <p:tav tm="100000">
                                          <p:val>
                                            <p:strVal val="#ppt_x"/>
                                          </p:val>
                                        </p:tav>
                                      </p:tavLst>
                                    </p:anim>
                                    <p:anim calcmode="lin" valueType="num">
                                      <p:cBhvr additive="base">
                                        <p:cTn id="57" dur="500" fill="hold"/>
                                        <p:tgtEl>
                                          <p:spTgt spid="21"/>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additive="base">
                                        <p:cTn id="60" dur="500" fill="hold"/>
                                        <p:tgtEl>
                                          <p:spTgt spid="24"/>
                                        </p:tgtEl>
                                        <p:attrNameLst>
                                          <p:attrName>ppt_x</p:attrName>
                                        </p:attrNameLst>
                                      </p:cBhvr>
                                      <p:tavLst>
                                        <p:tav tm="0">
                                          <p:val>
                                            <p:strVal val="#ppt_x"/>
                                          </p:val>
                                        </p:tav>
                                        <p:tav tm="100000">
                                          <p:val>
                                            <p:strVal val="#ppt_x"/>
                                          </p:val>
                                        </p:tav>
                                      </p:tavLst>
                                    </p:anim>
                                    <p:anim calcmode="lin" valueType="num">
                                      <p:cBhvr additive="base">
                                        <p:cTn id="61" dur="500" fill="hold"/>
                                        <p:tgtEl>
                                          <p:spTgt spid="24"/>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fill="hold"/>
                                        <p:tgtEl>
                                          <p:spTgt spid="25"/>
                                        </p:tgtEl>
                                        <p:attrNameLst>
                                          <p:attrName>ppt_x</p:attrName>
                                        </p:attrNameLst>
                                      </p:cBhvr>
                                      <p:tavLst>
                                        <p:tav tm="0">
                                          <p:val>
                                            <p:strVal val="#ppt_x"/>
                                          </p:val>
                                        </p:tav>
                                        <p:tav tm="100000">
                                          <p:val>
                                            <p:strVal val="#ppt_x"/>
                                          </p:val>
                                        </p:tav>
                                      </p:tavLst>
                                    </p:anim>
                                    <p:anim calcmode="lin" valueType="num">
                                      <p:cBhvr additive="base">
                                        <p:cTn id="65" dur="500" fill="hold"/>
                                        <p:tgtEl>
                                          <p:spTgt spid="25"/>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additive="base">
                                        <p:cTn id="68" dur="500" fill="hold"/>
                                        <p:tgtEl>
                                          <p:spTgt spid="26"/>
                                        </p:tgtEl>
                                        <p:attrNameLst>
                                          <p:attrName>ppt_x</p:attrName>
                                        </p:attrNameLst>
                                      </p:cBhvr>
                                      <p:tavLst>
                                        <p:tav tm="0">
                                          <p:val>
                                            <p:strVal val="#ppt_x"/>
                                          </p:val>
                                        </p:tav>
                                        <p:tav tm="100000">
                                          <p:val>
                                            <p:strVal val="#ppt_x"/>
                                          </p:val>
                                        </p:tav>
                                      </p:tavLst>
                                    </p:anim>
                                    <p:anim calcmode="lin" valueType="num">
                                      <p:cBhvr additive="base">
                                        <p:cTn id="69" dur="500" fill="hold"/>
                                        <p:tgtEl>
                                          <p:spTgt spid="26"/>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500" fill="hold"/>
                                        <p:tgtEl>
                                          <p:spTgt spid="27"/>
                                        </p:tgtEl>
                                        <p:attrNameLst>
                                          <p:attrName>ppt_x</p:attrName>
                                        </p:attrNameLst>
                                      </p:cBhvr>
                                      <p:tavLst>
                                        <p:tav tm="0">
                                          <p:val>
                                            <p:strVal val="#ppt_x"/>
                                          </p:val>
                                        </p:tav>
                                        <p:tav tm="100000">
                                          <p:val>
                                            <p:strVal val="#ppt_x"/>
                                          </p:val>
                                        </p:tav>
                                      </p:tavLst>
                                    </p:anim>
                                    <p:anim calcmode="lin" valueType="num">
                                      <p:cBhvr additive="base">
                                        <p:cTn id="7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7" grpId="0" animBg="1"/>
      <p:bldP spid="18" grpId="0" animBg="1"/>
      <p:bldP spid="20" grpId="0" animBg="1"/>
      <p:bldP spid="21" grpId="0" animBg="1"/>
      <p:bldP spid="24" grpId="0" animBg="1"/>
      <p:bldP spid="25" grpId="0" animBg="1"/>
      <p:bldP spid="26" grpId="0" animBg="1"/>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25210" y="569833"/>
            <a:ext cx="6152555" cy="609362"/>
          </a:xfrm>
          <a:prstGeom prst="rect">
            <a:avLst/>
          </a:prstGeom>
          <a:noFill/>
          <a:ln/>
        </p:spPr>
        <p:txBody>
          <a:bodyPr wrap="none" lIns="0" tIns="0" rIns="0" bIns="0" rtlCol="0" anchor="t"/>
          <a:lstStyle/>
          <a:p>
            <a:pPr marL="0" indent="0" algn="l">
              <a:lnSpc>
                <a:spcPts val="4750"/>
              </a:lnSpc>
              <a:buNone/>
            </a:pPr>
            <a:r>
              <a:rPr lang="en-US" sz="3800" dirty="0">
                <a:solidFill>
                  <a:srgbClr val="FFFFFF"/>
                </a:solidFill>
                <a:latin typeface="Nunito Semi Bold" pitchFamily="34" charset="0"/>
                <a:ea typeface="Nunito Semi Bold" pitchFamily="34" charset="-122"/>
                <a:cs typeface="Nunito Semi Bold" pitchFamily="34" charset="-120"/>
              </a:rPr>
              <a:t>Structure Organisationnelle</a:t>
            </a:r>
            <a:endParaRPr lang="en-US" sz="3800" dirty="0"/>
          </a:p>
        </p:txBody>
      </p:sp>
      <p:pic>
        <p:nvPicPr>
          <p:cNvPr id="3" name="Image 0" descr="preencoded.png"/>
          <p:cNvPicPr>
            <a:picLocks noChangeAspect="1"/>
          </p:cNvPicPr>
          <p:nvPr/>
        </p:nvPicPr>
        <p:blipFill>
          <a:blip r:embed="rId3"/>
          <a:stretch>
            <a:fillRect/>
          </a:stretch>
        </p:blipFill>
        <p:spPr>
          <a:xfrm>
            <a:off x="3361253" y="3913823"/>
            <a:ext cx="7907893" cy="7907893"/>
          </a:xfrm>
          <a:prstGeom prst="rect">
            <a:avLst/>
          </a:prstGeom>
        </p:spPr>
      </p:pic>
      <p:pic>
        <p:nvPicPr>
          <p:cNvPr id="4" name="Image 1" descr="preencoded.png"/>
          <p:cNvPicPr>
            <a:picLocks noChangeAspect="1"/>
          </p:cNvPicPr>
          <p:nvPr/>
        </p:nvPicPr>
        <p:blipFill>
          <a:blip r:embed="rId4"/>
          <a:stretch>
            <a:fillRect/>
          </a:stretch>
        </p:blipFill>
        <p:spPr>
          <a:xfrm>
            <a:off x="4400669" y="6514267"/>
            <a:ext cx="349568" cy="437078"/>
          </a:xfrm>
          <a:prstGeom prst="rect">
            <a:avLst/>
          </a:prstGeom>
        </p:spPr>
      </p:pic>
      <p:pic>
        <p:nvPicPr>
          <p:cNvPr id="5" name="Image 2" descr="preencoded.png"/>
          <p:cNvPicPr>
            <a:picLocks noChangeAspect="1"/>
          </p:cNvPicPr>
          <p:nvPr/>
        </p:nvPicPr>
        <p:blipFill>
          <a:blip r:embed="rId5"/>
          <a:stretch>
            <a:fillRect/>
          </a:stretch>
        </p:blipFill>
        <p:spPr>
          <a:xfrm>
            <a:off x="3361253" y="3913823"/>
            <a:ext cx="7907893" cy="7907893"/>
          </a:xfrm>
          <a:prstGeom prst="rect">
            <a:avLst/>
          </a:prstGeom>
        </p:spPr>
      </p:pic>
      <p:pic>
        <p:nvPicPr>
          <p:cNvPr id="6" name="Image 3" descr="preencoded.png"/>
          <p:cNvPicPr>
            <a:picLocks noChangeAspect="1"/>
          </p:cNvPicPr>
          <p:nvPr/>
        </p:nvPicPr>
        <p:blipFill>
          <a:blip r:embed="rId6"/>
          <a:stretch>
            <a:fillRect/>
          </a:stretch>
        </p:blipFill>
        <p:spPr>
          <a:xfrm>
            <a:off x="6005513" y="4909423"/>
            <a:ext cx="349568" cy="437078"/>
          </a:xfrm>
          <a:prstGeom prst="rect">
            <a:avLst/>
          </a:prstGeom>
        </p:spPr>
      </p:pic>
      <p:pic>
        <p:nvPicPr>
          <p:cNvPr id="7" name="Image 4" descr="preencoded.png"/>
          <p:cNvPicPr>
            <a:picLocks noChangeAspect="1"/>
          </p:cNvPicPr>
          <p:nvPr/>
        </p:nvPicPr>
        <p:blipFill>
          <a:blip r:embed="rId7"/>
          <a:stretch>
            <a:fillRect/>
          </a:stretch>
        </p:blipFill>
        <p:spPr>
          <a:xfrm>
            <a:off x="3361253" y="3913823"/>
            <a:ext cx="7907893" cy="7907893"/>
          </a:xfrm>
          <a:prstGeom prst="rect">
            <a:avLst/>
          </a:prstGeom>
        </p:spPr>
      </p:pic>
      <p:pic>
        <p:nvPicPr>
          <p:cNvPr id="8" name="Image 5" descr="preencoded.png"/>
          <p:cNvPicPr>
            <a:picLocks noChangeAspect="1"/>
          </p:cNvPicPr>
          <p:nvPr/>
        </p:nvPicPr>
        <p:blipFill>
          <a:blip r:embed="rId8"/>
          <a:stretch>
            <a:fillRect/>
          </a:stretch>
        </p:blipFill>
        <p:spPr>
          <a:xfrm>
            <a:off x="8275201" y="4909423"/>
            <a:ext cx="349568" cy="437078"/>
          </a:xfrm>
          <a:prstGeom prst="rect">
            <a:avLst/>
          </a:prstGeom>
        </p:spPr>
      </p:pic>
      <p:pic>
        <p:nvPicPr>
          <p:cNvPr id="9" name="Image 6" descr="preencoded.png"/>
          <p:cNvPicPr>
            <a:picLocks noChangeAspect="1"/>
          </p:cNvPicPr>
          <p:nvPr/>
        </p:nvPicPr>
        <p:blipFill>
          <a:blip r:embed="rId9"/>
          <a:stretch>
            <a:fillRect/>
          </a:stretch>
        </p:blipFill>
        <p:spPr>
          <a:xfrm>
            <a:off x="3361253" y="3913823"/>
            <a:ext cx="7907893" cy="7907893"/>
          </a:xfrm>
          <a:prstGeom prst="rect">
            <a:avLst/>
          </a:prstGeom>
        </p:spPr>
      </p:pic>
      <p:pic>
        <p:nvPicPr>
          <p:cNvPr id="10" name="Image 7" descr="preencoded.png"/>
          <p:cNvPicPr>
            <a:picLocks noChangeAspect="1"/>
          </p:cNvPicPr>
          <p:nvPr/>
        </p:nvPicPr>
        <p:blipFill>
          <a:blip r:embed="rId10"/>
          <a:stretch>
            <a:fillRect/>
          </a:stretch>
        </p:blipFill>
        <p:spPr>
          <a:xfrm>
            <a:off x="9880044" y="6514267"/>
            <a:ext cx="349568" cy="437078"/>
          </a:xfrm>
          <a:prstGeom prst="rect">
            <a:avLst/>
          </a:prstGeom>
        </p:spPr>
      </p:pic>
      <p:sp>
        <p:nvSpPr>
          <p:cNvPr id="12" name="Text 2"/>
          <p:cNvSpPr/>
          <p:nvPr/>
        </p:nvSpPr>
        <p:spPr>
          <a:xfrm>
            <a:off x="725210" y="3638074"/>
            <a:ext cx="3061930" cy="1325880"/>
          </a:xfrm>
          <a:prstGeom prst="rect">
            <a:avLst/>
          </a:prstGeom>
          <a:noFill/>
          <a:ln/>
        </p:spPr>
        <p:txBody>
          <a:bodyPr wrap="square" lIns="0" tIns="0" rIns="0" bIns="0" rtlCol="0" anchor="t"/>
          <a:lstStyle/>
          <a:p>
            <a:pPr marL="0" indent="0" algn="ctr">
              <a:lnSpc>
                <a:spcPts val="2600"/>
              </a:lnSpc>
              <a:buNone/>
            </a:pPr>
            <a:r>
              <a:rPr lang="en-US" sz="1600" dirty="0">
                <a:solidFill>
                  <a:srgbClr val="FFFFFF"/>
                </a:solidFill>
                <a:latin typeface="PT Sans" pitchFamily="34" charset="0"/>
                <a:ea typeface="PT Sans" pitchFamily="34" charset="-122"/>
                <a:cs typeface="PT Sans" pitchFamily="34" charset="-120"/>
              </a:rPr>
              <a:t>Organe suprême réunissant tous les membres, définissant les grandes orientations de l'association</a:t>
            </a:r>
            <a:endParaRPr lang="en-US" sz="1600" dirty="0"/>
          </a:p>
        </p:txBody>
      </p:sp>
      <p:sp>
        <p:nvSpPr>
          <p:cNvPr id="13" name="Text 3"/>
          <p:cNvSpPr/>
          <p:nvPr/>
        </p:nvSpPr>
        <p:spPr>
          <a:xfrm>
            <a:off x="4409956" y="1593533"/>
            <a:ext cx="2437805" cy="304800"/>
          </a:xfrm>
          <a:prstGeom prst="rect">
            <a:avLst/>
          </a:prstGeom>
          <a:noFill/>
          <a:ln/>
        </p:spPr>
        <p:txBody>
          <a:bodyPr wrap="none" lIns="0" tIns="0" rIns="0" bIns="0" rtlCol="0" anchor="t"/>
          <a:lstStyle/>
          <a:p>
            <a:pPr marL="0" indent="0" algn="ctr">
              <a:lnSpc>
                <a:spcPts val="2350"/>
              </a:lnSpc>
              <a:buNone/>
            </a:pPr>
            <a:r>
              <a:rPr lang="en-US" sz="1900" dirty="0">
                <a:solidFill>
                  <a:srgbClr val="FFFFFF"/>
                </a:solidFill>
                <a:latin typeface="Nunito Semi Bold" pitchFamily="34" charset="0"/>
                <a:ea typeface="Nunito Semi Bold" pitchFamily="34" charset="-122"/>
                <a:cs typeface="Nunito Semi Bold" pitchFamily="34" charset="-120"/>
              </a:rPr>
              <a:t>Bureau Exécutif</a:t>
            </a:r>
            <a:endParaRPr lang="en-US" sz="1900" dirty="0"/>
          </a:p>
        </p:txBody>
      </p:sp>
      <p:sp>
        <p:nvSpPr>
          <p:cNvPr id="14" name="Text 4"/>
          <p:cNvSpPr/>
          <p:nvPr/>
        </p:nvSpPr>
        <p:spPr>
          <a:xfrm>
            <a:off x="4097893" y="2022634"/>
            <a:ext cx="3061930" cy="1657350"/>
          </a:xfrm>
          <a:prstGeom prst="rect">
            <a:avLst/>
          </a:prstGeom>
          <a:noFill/>
          <a:ln/>
        </p:spPr>
        <p:txBody>
          <a:bodyPr wrap="square" lIns="0" tIns="0" rIns="0" bIns="0" rtlCol="0" anchor="t"/>
          <a:lstStyle/>
          <a:p>
            <a:pPr marL="0" indent="0" algn="ctr">
              <a:lnSpc>
                <a:spcPts val="2600"/>
              </a:lnSpc>
              <a:buNone/>
            </a:pPr>
            <a:r>
              <a:rPr lang="en-US" sz="1600" dirty="0">
                <a:solidFill>
                  <a:srgbClr val="FFFFFF"/>
                </a:solidFill>
                <a:latin typeface="PT Sans" pitchFamily="34" charset="0"/>
                <a:ea typeface="PT Sans" pitchFamily="34" charset="-122"/>
                <a:cs typeface="PT Sans" pitchFamily="34" charset="-120"/>
              </a:rPr>
              <a:t>Organe de gestion quotidienne, présidé par un Président, comprenant Vice-président, Secrétaire général, Trésorier et autres postes</a:t>
            </a:r>
            <a:endParaRPr lang="en-US" sz="1600" dirty="0"/>
          </a:p>
        </p:txBody>
      </p:sp>
      <p:sp>
        <p:nvSpPr>
          <p:cNvPr id="16" name="Text 6"/>
          <p:cNvSpPr/>
          <p:nvPr/>
        </p:nvSpPr>
        <p:spPr>
          <a:xfrm>
            <a:off x="7470577" y="2685574"/>
            <a:ext cx="3061930" cy="994410"/>
          </a:xfrm>
          <a:prstGeom prst="rect">
            <a:avLst/>
          </a:prstGeom>
          <a:noFill/>
          <a:ln/>
        </p:spPr>
        <p:txBody>
          <a:bodyPr wrap="square" lIns="0" tIns="0" rIns="0" bIns="0" rtlCol="0" anchor="t"/>
          <a:lstStyle/>
          <a:p>
            <a:pPr marL="0" indent="0" algn="ctr">
              <a:lnSpc>
                <a:spcPts val="2600"/>
              </a:lnSpc>
              <a:buNone/>
            </a:pPr>
            <a:r>
              <a:rPr lang="en-US" sz="1600" dirty="0">
                <a:solidFill>
                  <a:srgbClr val="FFFFFF"/>
                </a:solidFill>
                <a:latin typeface="PT Sans" pitchFamily="34" charset="0"/>
                <a:ea typeface="PT Sans" pitchFamily="34" charset="-122"/>
                <a:cs typeface="PT Sans" pitchFamily="34" charset="-120"/>
              </a:rPr>
              <a:t>Groupe consultatif composé de membres expérimentés et de personnalités d'honneur</a:t>
            </a:r>
            <a:endParaRPr lang="en-US" sz="1600" dirty="0"/>
          </a:p>
        </p:txBody>
      </p:sp>
      <p:sp>
        <p:nvSpPr>
          <p:cNvPr id="18" name="Text 8"/>
          <p:cNvSpPr/>
          <p:nvPr/>
        </p:nvSpPr>
        <p:spPr>
          <a:xfrm>
            <a:off x="10843260" y="3969544"/>
            <a:ext cx="3061930" cy="994410"/>
          </a:xfrm>
          <a:prstGeom prst="rect">
            <a:avLst/>
          </a:prstGeom>
          <a:noFill/>
          <a:ln/>
        </p:spPr>
        <p:txBody>
          <a:bodyPr wrap="square" lIns="0" tIns="0" rIns="0" bIns="0" rtlCol="0" anchor="t"/>
          <a:lstStyle/>
          <a:p>
            <a:pPr marL="0" indent="0" algn="ctr">
              <a:lnSpc>
                <a:spcPts val="2600"/>
              </a:lnSpc>
              <a:buNone/>
            </a:pPr>
            <a:r>
              <a:rPr lang="en-US" sz="1600" dirty="0">
                <a:solidFill>
                  <a:srgbClr val="FFFFFF"/>
                </a:solidFill>
                <a:latin typeface="PT Sans" pitchFamily="34" charset="0"/>
                <a:ea typeface="PT Sans" pitchFamily="34" charset="-122"/>
                <a:cs typeface="PT Sans" pitchFamily="34" charset="-120"/>
              </a:rPr>
              <a:t>Comités thématiques chargés d'approfondir les problématiques et d'élaborer des propositions</a:t>
            </a:r>
            <a:endParaRPr lang="en-US" sz="1600" dirty="0"/>
          </a:p>
        </p:txBody>
      </p:sp>
      <p:sp>
        <p:nvSpPr>
          <p:cNvPr id="20" name="ZoneTexte 19">
            <a:extLst>
              <a:ext uri="{FF2B5EF4-FFF2-40B4-BE49-F238E27FC236}">
                <a16:creationId xmlns:a16="http://schemas.microsoft.com/office/drawing/2014/main" id="{7366CC75-3A7A-1276-D84F-164A611BE878}"/>
              </a:ext>
            </a:extLst>
          </p:cNvPr>
          <p:cNvSpPr txBox="1"/>
          <p:nvPr/>
        </p:nvSpPr>
        <p:spPr>
          <a:xfrm>
            <a:off x="12767733" y="7687733"/>
            <a:ext cx="1862667" cy="541867"/>
          </a:xfrm>
          <a:prstGeom prst="rect">
            <a:avLst/>
          </a:prstGeom>
          <a:solidFill>
            <a:srgbClr val="00002E"/>
          </a:solidFill>
        </p:spPr>
        <p:txBody>
          <a:bodyPr wrap="square" rtlCol="0">
            <a:spAutoFit/>
          </a:bodyPr>
          <a:lstStyle/>
          <a:p>
            <a:endParaRPr lang="fr-CM"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46271" y="651391"/>
            <a:ext cx="4686538" cy="543163"/>
          </a:xfrm>
          <a:prstGeom prst="rect">
            <a:avLst/>
          </a:prstGeom>
          <a:noFill/>
          <a:ln/>
        </p:spPr>
        <p:txBody>
          <a:bodyPr wrap="none" lIns="0" tIns="0" rIns="0" bIns="0" rtlCol="0" anchor="t"/>
          <a:lstStyle/>
          <a:p>
            <a:pPr marL="0" indent="0" algn="l">
              <a:lnSpc>
                <a:spcPts val="4250"/>
              </a:lnSpc>
              <a:buNone/>
            </a:pPr>
            <a:r>
              <a:rPr lang="en-US" sz="3400" dirty="0">
                <a:solidFill>
                  <a:srgbClr val="FFFFFF"/>
                </a:solidFill>
                <a:latin typeface="Nunito Semi Bold" pitchFamily="34" charset="0"/>
                <a:ea typeface="Nunito Semi Bold" pitchFamily="34" charset="-122"/>
                <a:cs typeface="Nunito Semi Bold" pitchFamily="34" charset="-120"/>
              </a:rPr>
              <a:t>Catégories de Membres</a:t>
            </a:r>
            <a:endParaRPr lang="en-US" sz="3400" dirty="0"/>
          </a:p>
        </p:txBody>
      </p:sp>
      <p:sp>
        <p:nvSpPr>
          <p:cNvPr id="4" name="Shape 1"/>
          <p:cNvSpPr/>
          <p:nvPr/>
        </p:nvSpPr>
        <p:spPr>
          <a:xfrm>
            <a:off x="646271" y="1482782"/>
            <a:ext cx="7851458" cy="1388150"/>
          </a:xfrm>
          <a:prstGeom prst="roundRect">
            <a:avLst>
              <a:gd name="adj" fmla="val 19956"/>
            </a:avLst>
          </a:prstGeom>
          <a:solidFill>
            <a:srgbClr val="00002E"/>
          </a:solidFill>
          <a:ln w="22860">
            <a:solidFill>
              <a:srgbClr val="F2B42D"/>
            </a:solidFill>
            <a:prstDash val="solid"/>
          </a:ln>
        </p:spPr>
      </p:sp>
      <p:sp>
        <p:nvSpPr>
          <p:cNvPr id="5" name="Text 2"/>
          <p:cNvSpPr/>
          <p:nvPr/>
        </p:nvSpPr>
        <p:spPr>
          <a:xfrm>
            <a:off x="853797" y="1679019"/>
            <a:ext cx="2172653" cy="271582"/>
          </a:xfrm>
          <a:prstGeom prst="rect">
            <a:avLst/>
          </a:prstGeom>
          <a:noFill/>
          <a:ln/>
        </p:spPr>
        <p:txBody>
          <a:bodyPr wrap="none" lIns="0" tIns="0" rIns="0" bIns="0" rtlCol="0" anchor="t"/>
          <a:lstStyle/>
          <a:p>
            <a:pPr marL="0" indent="0" algn="l">
              <a:lnSpc>
                <a:spcPts val="2100"/>
              </a:lnSpc>
              <a:buNone/>
            </a:pPr>
            <a:r>
              <a:rPr lang="en-US" sz="1700" dirty="0">
                <a:solidFill>
                  <a:srgbClr val="FFFFFF"/>
                </a:solidFill>
                <a:latin typeface="Nunito Semi Bold" pitchFamily="34" charset="0"/>
                <a:ea typeface="Nunito Semi Bold" pitchFamily="34" charset="-122"/>
                <a:cs typeface="Nunito Semi Bold" pitchFamily="34" charset="-120"/>
              </a:rPr>
              <a:t>Membre Actif</a:t>
            </a:r>
            <a:endParaRPr lang="en-US" sz="1700" dirty="0"/>
          </a:p>
        </p:txBody>
      </p:sp>
      <p:sp>
        <p:nvSpPr>
          <p:cNvPr id="6" name="Text 3"/>
          <p:cNvSpPr/>
          <p:nvPr/>
        </p:nvSpPr>
        <p:spPr>
          <a:xfrm>
            <a:off x="853797" y="2061329"/>
            <a:ext cx="7436406" cy="590788"/>
          </a:xfrm>
          <a:prstGeom prst="rect">
            <a:avLst/>
          </a:prstGeom>
          <a:noFill/>
          <a:ln/>
        </p:spPr>
        <p:txBody>
          <a:bodyPr wrap="square" lIns="0" tIns="0" rIns="0" bIns="0" rtlCol="0" anchor="t"/>
          <a:lstStyle/>
          <a:p>
            <a:pPr marL="0" indent="0" algn="l">
              <a:lnSpc>
                <a:spcPts val="2300"/>
              </a:lnSpc>
              <a:buNone/>
            </a:pPr>
            <a:r>
              <a:rPr lang="en-US" sz="1450" dirty="0">
                <a:solidFill>
                  <a:srgbClr val="FFFFFF"/>
                </a:solidFill>
                <a:latin typeface="PT Sans" pitchFamily="34" charset="0"/>
                <a:ea typeface="PT Sans" pitchFamily="34" charset="-122"/>
                <a:cs typeface="PT Sans" pitchFamily="34" charset="-120"/>
              </a:rPr>
              <a:t>Participe à la gestion quotidienne de l'association et à la mise en œuvre des activités sur le terrain. Ces membres sont le moteur de l'organisation et assurent son fonctionnement régulier.</a:t>
            </a:r>
            <a:endParaRPr lang="en-US" sz="1450" dirty="0"/>
          </a:p>
        </p:txBody>
      </p:sp>
      <p:sp>
        <p:nvSpPr>
          <p:cNvPr id="7" name="Shape 4"/>
          <p:cNvSpPr/>
          <p:nvPr/>
        </p:nvSpPr>
        <p:spPr>
          <a:xfrm>
            <a:off x="646271" y="3044309"/>
            <a:ext cx="7851458" cy="1388150"/>
          </a:xfrm>
          <a:prstGeom prst="roundRect">
            <a:avLst>
              <a:gd name="adj" fmla="val 19956"/>
            </a:avLst>
          </a:prstGeom>
          <a:solidFill>
            <a:srgbClr val="00002E"/>
          </a:solidFill>
          <a:ln w="22860">
            <a:solidFill>
              <a:srgbClr val="006494"/>
            </a:solidFill>
            <a:prstDash val="solid"/>
          </a:ln>
        </p:spPr>
      </p:sp>
      <p:sp>
        <p:nvSpPr>
          <p:cNvPr id="8" name="Text 5"/>
          <p:cNvSpPr/>
          <p:nvPr/>
        </p:nvSpPr>
        <p:spPr>
          <a:xfrm>
            <a:off x="853797" y="3251835"/>
            <a:ext cx="2172653" cy="271582"/>
          </a:xfrm>
          <a:prstGeom prst="rect">
            <a:avLst/>
          </a:prstGeom>
          <a:noFill/>
          <a:ln/>
        </p:spPr>
        <p:txBody>
          <a:bodyPr wrap="none" lIns="0" tIns="0" rIns="0" bIns="0" rtlCol="0" anchor="t"/>
          <a:lstStyle/>
          <a:p>
            <a:pPr marL="0" indent="0" algn="l">
              <a:lnSpc>
                <a:spcPts val="2100"/>
              </a:lnSpc>
              <a:buNone/>
            </a:pPr>
            <a:r>
              <a:rPr lang="en-US" sz="1700" dirty="0">
                <a:solidFill>
                  <a:srgbClr val="FFFFFF"/>
                </a:solidFill>
                <a:latin typeface="Nunito Semi Bold" pitchFamily="34" charset="0"/>
                <a:ea typeface="Nunito Semi Bold" pitchFamily="34" charset="-122"/>
                <a:cs typeface="Nunito Semi Bold" pitchFamily="34" charset="-120"/>
              </a:rPr>
              <a:t>Membre d'Honneur</a:t>
            </a:r>
            <a:endParaRPr lang="en-US" sz="1700" dirty="0"/>
          </a:p>
        </p:txBody>
      </p:sp>
      <p:sp>
        <p:nvSpPr>
          <p:cNvPr id="9" name="Text 6"/>
          <p:cNvSpPr/>
          <p:nvPr/>
        </p:nvSpPr>
        <p:spPr>
          <a:xfrm>
            <a:off x="853797" y="3634145"/>
            <a:ext cx="7436406" cy="590788"/>
          </a:xfrm>
          <a:prstGeom prst="rect">
            <a:avLst/>
          </a:prstGeom>
          <a:noFill/>
          <a:ln/>
        </p:spPr>
        <p:txBody>
          <a:bodyPr wrap="square" lIns="0" tIns="0" rIns="0" bIns="0" rtlCol="0" anchor="t"/>
          <a:lstStyle/>
          <a:p>
            <a:pPr marL="0" indent="0" algn="l">
              <a:lnSpc>
                <a:spcPts val="2300"/>
              </a:lnSpc>
              <a:buNone/>
            </a:pPr>
            <a:r>
              <a:rPr lang="en-US" sz="1450" dirty="0">
                <a:solidFill>
                  <a:srgbClr val="FFFFFF"/>
                </a:solidFill>
                <a:latin typeface="PT Sans" pitchFamily="34" charset="0"/>
                <a:ea typeface="PT Sans" pitchFamily="34" charset="-122"/>
                <a:cs typeface="PT Sans" pitchFamily="34" charset="-120"/>
              </a:rPr>
              <a:t>Personne ayant rendu des services significatifs à APED ou bénéficiant d'une distinction honorifique. Ces membres apportent prestige et reconnaissance à l'association.</a:t>
            </a:r>
            <a:endParaRPr lang="en-US" sz="1450" dirty="0"/>
          </a:p>
        </p:txBody>
      </p:sp>
      <p:sp>
        <p:nvSpPr>
          <p:cNvPr id="10" name="Shape 7"/>
          <p:cNvSpPr/>
          <p:nvPr/>
        </p:nvSpPr>
        <p:spPr>
          <a:xfrm>
            <a:off x="646271" y="4617125"/>
            <a:ext cx="7851458" cy="1388150"/>
          </a:xfrm>
          <a:prstGeom prst="roundRect">
            <a:avLst>
              <a:gd name="adj" fmla="val 19956"/>
            </a:avLst>
          </a:prstGeom>
          <a:solidFill>
            <a:srgbClr val="00002E"/>
          </a:solidFill>
          <a:ln w="22860">
            <a:solidFill>
              <a:srgbClr val="DD785E"/>
            </a:solidFill>
            <a:prstDash val="solid"/>
          </a:ln>
        </p:spPr>
      </p:sp>
      <p:sp>
        <p:nvSpPr>
          <p:cNvPr id="11" name="Text 8"/>
          <p:cNvSpPr/>
          <p:nvPr/>
        </p:nvSpPr>
        <p:spPr>
          <a:xfrm>
            <a:off x="853797" y="4824651"/>
            <a:ext cx="2172653" cy="271582"/>
          </a:xfrm>
          <a:prstGeom prst="rect">
            <a:avLst/>
          </a:prstGeom>
          <a:noFill/>
          <a:ln/>
        </p:spPr>
        <p:txBody>
          <a:bodyPr wrap="none" lIns="0" tIns="0" rIns="0" bIns="0" rtlCol="0" anchor="t"/>
          <a:lstStyle/>
          <a:p>
            <a:pPr marL="0" indent="0" algn="l">
              <a:lnSpc>
                <a:spcPts val="2100"/>
              </a:lnSpc>
              <a:buNone/>
            </a:pPr>
            <a:r>
              <a:rPr lang="en-US" sz="1700" dirty="0">
                <a:solidFill>
                  <a:srgbClr val="FFFFFF"/>
                </a:solidFill>
                <a:latin typeface="Nunito Semi Bold" pitchFamily="34" charset="0"/>
                <a:ea typeface="Nunito Semi Bold" pitchFamily="34" charset="-122"/>
                <a:cs typeface="Nunito Semi Bold" pitchFamily="34" charset="-120"/>
              </a:rPr>
              <a:t>Membre Donateur</a:t>
            </a:r>
            <a:endParaRPr lang="en-US" sz="1700" dirty="0"/>
          </a:p>
        </p:txBody>
      </p:sp>
      <p:sp>
        <p:nvSpPr>
          <p:cNvPr id="12" name="Text 9"/>
          <p:cNvSpPr/>
          <p:nvPr/>
        </p:nvSpPr>
        <p:spPr>
          <a:xfrm>
            <a:off x="853797" y="5206960"/>
            <a:ext cx="7436406" cy="590788"/>
          </a:xfrm>
          <a:prstGeom prst="rect">
            <a:avLst/>
          </a:prstGeom>
          <a:noFill/>
          <a:ln/>
        </p:spPr>
        <p:txBody>
          <a:bodyPr wrap="square" lIns="0" tIns="0" rIns="0" bIns="0" rtlCol="0" anchor="t"/>
          <a:lstStyle/>
          <a:p>
            <a:pPr marL="0" indent="0" algn="l">
              <a:lnSpc>
                <a:spcPts val="2300"/>
              </a:lnSpc>
              <a:buNone/>
            </a:pPr>
            <a:r>
              <a:rPr lang="en-US" sz="1450" dirty="0">
                <a:solidFill>
                  <a:srgbClr val="FFFFFF"/>
                </a:solidFill>
                <a:latin typeface="PT Sans" pitchFamily="34" charset="0"/>
                <a:ea typeface="PT Sans" pitchFamily="34" charset="-122"/>
                <a:cs typeface="PT Sans" pitchFamily="34" charset="-120"/>
              </a:rPr>
              <a:t>Apporte un soutien financier à l'association par des contributions régulières ou ponctuelles, permettant de financer les projets et activités.</a:t>
            </a:r>
            <a:endParaRPr lang="en-US" sz="1450" dirty="0"/>
          </a:p>
        </p:txBody>
      </p:sp>
      <p:sp>
        <p:nvSpPr>
          <p:cNvPr id="13" name="Shape 10"/>
          <p:cNvSpPr/>
          <p:nvPr/>
        </p:nvSpPr>
        <p:spPr>
          <a:xfrm>
            <a:off x="646271" y="6189940"/>
            <a:ext cx="7851458" cy="1388150"/>
          </a:xfrm>
          <a:prstGeom prst="roundRect">
            <a:avLst>
              <a:gd name="adj" fmla="val 19956"/>
            </a:avLst>
          </a:prstGeom>
          <a:solidFill>
            <a:srgbClr val="00002E"/>
          </a:solidFill>
          <a:ln w="22860">
            <a:solidFill>
              <a:srgbClr val="FFFFFF"/>
            </a:solidFill>
            <a:prstDash val="solid"/>
          </a:ln>
        </p:spPr>
      </p:sp>
      <p:sp>
        <p:nvSpPr>
          <p:cNvPr id="14" name="Text 11"/>
          <p:cNvSpPr/>
          <p:nvPr/>
        </p:nvSpPr>
        <p:spPr>
          <a:xfrm>
            <a:off x="853797" y="6397466"/>
            <a:ext cx="2172653" cy="271582"/>
          </a:xfrm>
          <a:prstGeom prst="rect">
            <a:avLst/>
          </a:prstGeom>
          <a:noFill/>
          <a:ln/>
        </p:spPr>
        <p:txBody>
          <a:bodyPr wrap="none" lIns="0" tIns="0" rIns="0" bIns="0" rtlCol="0" anchor="t"/>
          <a:lstStyle/>
          <a:p>
            <a:pPr marL="0" indent="0" algn="l">
              <a:lnSpc>
                <a:spcPts val="2100"/>
              </a:lnSpc>
              <a:buNone/>
            </a:pPr>
            <a:r>
              <a:rPr lang="en-US" sz="1700" dirty="0">
                <a:solidFill>
                  <a:srgbClr val="FFFFFF"/>
                </a:solidFill>
                <a:latin typeface="Nunito Semi Bold" pitchFamily="34" charset="0"/>
                <a:ea typeface="Nunito Semi Bold" pitchFamily="34" charset="-122"/>
                <a:cs typeface="Nunito Semi Bold" pitchFamily="34" charset="-120"/>
              </a:rPr>
              <a:t>Bénévole</a:t>
            </a:r>
            <a:endParaRPr lang="en-US" sz="1700" dirty="0"/>
          </a:p>
        </p:txBody>
      </p:sp>
      <p:sp>
        <p:nvSpPr>
          <p:cNvPr id="15" name="Text 12"/>
          <p:cNvSpPr/>
          <p:nvPr/>
        </p:nvSpPr>
        <p:spPr>
          <a:xfrm>
            <a:off x="853797" y="6779776"/>
            <a:ext cx="7436406" cy="590788"/>
          </a:xfrm>
          <a:prstGeom prst="rect">
            <a:avLst/>
          </a:prstGeom>
          <a:noFill/>
          <a:ln/>
        </p:spPr>
        <p:txBody>
          <a:bodyPr wrap="square" lIns="0" tIns="0" rIns="0" bIns="0" rtlCol="0" anchor="t"/>
          <a:lstStyle/>
          <a:p>
            <a:pPr marL="0" indent="0" algn="l">
              <a:lnSpc>
                <a:spcPts val="2300"/>
              </a:lnSpc>
              <a:buNone/>
            </a:pPr>
            <a:r>
              <a:rPr lang="en-US" sz="1450" dirty="0">
                <a:solidFill>
                  <a:srgbClr val="FFFFFF"/>
                </a:solidFill>
                <a:latin typeface="PT Sans" pitchFamily="34" charset="0"/>
                <a:ea typeface="PT Sans" pitchFamily="34" charset="-122"/>
                <a:cs typeface="PT Sans" pitchFamily="34" charset="-120"/>
              </a:rPr>
              <a:t>S'engage dans des actions de volontariat au sein de l'association comme les animations, formations ou soutien logistique aux différentes initiatives.</a:t>
            </a:r>
            <a:endParaRPr lang="en-US" sz="14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ppt_x"/>
                                          </p:val>
                                        </p:tav>
                                        <p:tav tm="100000">
                                          <p:val>
                                            <p:strVal val="#ppt_x"/>
                                          </p:val>
                                        </p:tav>
                                      </p:tavLst>
                                    </p:anim>
                                    <p:anim calcmode="lin" valueType="num">
                                      <p:cBhvr additive="base">
                                        <p:cTn id="31" dur="500" fill="hold"/>
                                        <p:tgtEl>
                                          <p:spTgt spid="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ppt_x"/>
                                          </p:val>
                                        </p:tav>
                                        <p:tav tm="100000">
                                          <p:val>
                                            <p:strVal val="#ppt_x"/>
                                          </p:val>
                                        </p:tav>
                                      </p:tavLst>
                                    </p:anim>
                                    <p:anim calcmode="lin" valueType="num">
                                      <p:cBhvr additive="base">
                                        <p:cTn id="3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ppt_x"/>
                                          </p:val>
                                        </p:tav>
                                        <p:tav tm="100000">
                                          <p:val>
                                            <p:strVal val="#ppt_x"/>
                                          </p:val>
                                        </p:tav>
                                      </p:tavLst>
                                    </p:anim>
                                    <p:anim calcmode="lin" valueType="num">
                                      <p:cBhvr additive="base">
                                        <p:cTn id="45" dur="500" fill="hold"/>
                                        <p:tgtEl>
                                          <p:spTgt spid="11"/>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fill="hold"/>
                                        <p:tgtEl>
                                          <p:spTgt spid="12"/>
                                        </p:tgtEl>
                                        <p:attrNameLst>
                                          <p:attrName>ppt_x</p:attrName>
                                        </p:attrNameLst>
                                      </p:cBhvr>
                                      <p:tavLst>
                                        <p:tav tm="0">
                                          <p:val>
                                            <p:strVal val="#ppt_x"/>
                                          </p:val>
                                        </p:tav>
                                        <p:tav tm="100000">
                                          <p:val>
                                            <p:strVal val="#ppt_x"/>
                                          </p:val>
                                        </p:tav>
                                      </p:tavLst>
                                    </p:anim>
                                    <p:anim calcmode="lin" valueType="num">
                                      <p:cBhvr additive="base">
                                        <p:cTn id="4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1000"/>
                                        <p:tgtEl>
                                          <p:spTgt spid="14"/>
                                        </p:tgtEl>
                                      </p:cBhvr>
                                    </p:animEffect>
                                    <p:anim calcmode="lin" valueType="num">
                                      <p:cBhvr>
                                        <p:cTn id="60" dur="1000" fill="hold"/>
                                        <p:tgtEl>
                                          <p:spTgt spid="14"/>
                                        </p:tgtEl>
                                        <p:attrNameLst>
                                          <p:attrName>ppt_x</p:attrName>
                                        </p:attrNameLst>
                                      </p:cBhvr>
                                      <p:tavLst>
                                        <p:tav tm="0">
                                          <p:val>
                                            <p:strVal val="#ppt_x"/>
                                          </p:val>
                                        </p:tav>
                                        <p:tav tm="100000">
                                          <p:val>
                                            <p:strVal val="#ppt_x"/>
                                          </p:val>
                                        </p:tav>
                                      </p:tavLst>
                                    </p:anim>
                                    <p:anim calcmode="lin" valueType="num">
                                      <p:cBhvr>
                                        <p:cTn id="61" dur="1000" fill="hold"/>
                                        <p:tgtEl>
                                          <p:spTgt spid="1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1000"/>
                                        <p:tgtEl>
                                          <p:spTgt spid="15"/>
                                        </p:tgtEl>
                                      </p:cBhvr>
                                    </p:animEffect>
                                    <p:anim calcmode="lin" valueType="num">
                                      <p:cBhvr>
                                        <p:cTn id="65" dur="1000" fill="hold"/>
                                        <p:tgtEl>
                                          <p:spTgt spid="15"/>
                                        </p:tgtEl>
                                        <p:attrNameLst>
                                          <p:attrName>ppt_x</p:attrName>
                                        </p:attrNameLst>
                                      </p:cBhvr>
                                      <p:tavLst>
                                        <p:tav tm="0">
                                          <p:val>
                                            <p:strVal val="#ppt_x"/>
                                          </p:val>
                                        </p:tav>
                                        <p:tav tm="100000">
                                          <p:val>
                                            <p:strVal val="#ppt_x"/>
                                          </p:val>
                                        </p:tav>
                                      </p:tavLst>
                                    </p:anim>
                                    <p:anim calcmode="lin" valueType="num">
                                      <p:cBhvr>
                                        <p:cTn id="6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8" grpId="0" animBg="1"/>
      <p:bldP spid="9" grpId="0" animBg="1"/>
      <p:bldP spid="11" grpId="0" animBg="1"/>
      <p:bldP spid="12" grpId="0" animBg="1"/>
      <p:bldP spid="14" grpId="0"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68906" y="763548"/>
            <a:ext cx="5169098" cy="646152"/>
          </a:xfrm>
          <a:prstGeom prst="rect">
            <a:avLst/>
          </a:prstGeom>
          <a:noFill/>
          <a:ln/>
        </p:spPr>
        <p:txBody>
          <a:bodyPr wrap="none" lIns="0" tIns="0" rIns="0" bIns="0" rtlCol="0" anchor="t"/>
          <a:lstStyle/>
          <a:p>
            <a:pPr marL="0" indent="0" algn="l">
              <a:lnSpc>
                <a:spcPts val="5050"/>
              </a:lnSpc>
              <a:buNone/>
            </a:pPr>
            <a:r>
              <a:rPr lang="en-US" sz="4050" dirty="0">
                <a:solidFill>
                  <a:srgbClr val="FFFFFF"/>
                </a:solidFill>
                <a:latin typeface="Nunito Semi Bold" pitchFamily="34" charset="0"/>
                <a:ea typeface="Nunito Semi Bold" pitchFamily="34" charset="-122"/>
                <a:cs typeface="Nunito Semi Bold" pitchFamily="34" charset="-120"/>
              </a:rPr>
              <a:t>Domaines d'Activités</a:t>
            </a:r>
            <a:endParaRPr lang="en-US" sz="4050" dirty="0"/>
          </a:p>
        </p:txBody>
      </p:sp>
      <p:sp>
        <p:nvSpPr>
          <p:cNvPr id="3" name="Text 1"/>
          <p:cNvSpPr/>
          <p:nvPr/>
        </p:nvSpPr>
        <p:spPr>
          <a:xfrm>
            <a:off x="768906" y="1958816"/>
            <a:ext cx="2584490" cy="323017"/>
          </a:xfrm>
          <a:prstGeom prst="rect">
            <a:avLst/>
          </a:prstGeom>
          <a:noFill/>
          <a:ln/>
        </p:spPr>
        <p:txBody>
          <a:bodyPr wrap="none" lIns="0" tIns="0" rIns="0" bIns="0" rtlCol="0" anchor="t"/>
          <a:lstStyle/>
          <a:p>
            <a:pPr marL="0" indent="0" algn="l">
              <a:lnSpc>
                <a:spcPts val="2500"/>
              </a:lnSpc>
              <a:buNone/>
            </a:pPr>
            <a:r>
              <a:rPr lang="en-US" sz="2000" dirty="0">
                <a:solidFill>
                  <a:srgbClr val="FFFFFF"/>
                </a:solidFill>
                <a:latin typeface="Nunito Semi Bold" pitchFamily="34" charset="0"/>
                <a:ea typeface="Nunito Semi Bold" pitchFamily="34" charset="-122"/>
                <a:cs typeface="Nunito Semi Bold" pitchFamily="34" charset="-120"/>
              </a:rPr>
              <a:t>Éducation</a:t>
            </a:r>
            <a:endParaRPr lang="en-US" sz="2000" dirty="0"/>
          </a:p>
        </p:txBody>
      </p:sp>
      <p:sp>
        <p:nvSpPr>
          <p:cNvPr id="4" name="Text 2"/>
          <p:cNvSpPr/>
          <p:nvPr/>
        </p:nvSpPr>
        <p:spPr>
          <a:xfrm>
            <a:off x="768906" y="2501503"/>
            <a:ext cx="4006334" cy="3163253"/>
          </a:xfrm>
          <a:prstGeom prst="rect">
            <a:avLst/>
          </a:prstGeom>
          <a:noFill/>
          <a:ln/>
        </p:spPr>
        <p:txBody>
          <a:bodyPr wrap="square" lIns="0" tIns="0" rIns="0" bIns="0" rtlCol="0" anchor="t"/>
          <a:lstStyle/>
          <a:p>
            <a:pPr marL="0" indent="0" algn="l">
              <a:lnSpc>
                <a:spcPts val="2750"/>
              </a:lnSpc>
              <a:buNone/>
            </a:pPr>
            <a:r>
              <a:rPr lang="en-US" sz="1700" dirty="0">
                <a:solidFill>
                  <a:srgbClr val="FFFFFF"/>
                </a:solidFill>
                <a:latin typeface="PT Sans" pitchFamily="34" charset="0"/>
                <a:ea typeface="PT Sans" pitchFamily="34" charset="-122"/>
                <a:cs typeface="PT Sans" pitchFamily="34" charset="-120"/>
              </a:rPr>
              <a:t>APED met en place des programmes de soutien scolaire et des ateliers de formation pour les élèves et étudiants. Ces initiatives comprennent la collecte de documents, des épreuves d'établissements de renom et leurs corrigés, afin de les mettre gratuitement à la disposition de tous les élèves, même dans les zones les plus reculées, à travers son site internet.</a:t>
            </a:r>
            <a:endParaRPr lang="en-US" sz="1700" dirty="0"/>
          </a:p>
        </p:txBody>
      </p:sp>
      <p:sp>
        <p:nvSpPr>
          <p:cNvPr id="5" name="Text 3"/>
          <p:cNvSpPr/>
          <p:nvPr/>
        </p:nvSpPr>
        <p:spPr>
          <a:xfrm>
            <a:off x="768906" y="5862399"/>
            <a:ext cx="4006334" cy="1405890"/>
          </a:xfrm>
          <a:prstGeom prst="rect">
            <a:avLst/>
          </a:prstGeom>
          <a:noFill/>
          <a:ln/>
        </p:spPr>
        <p:txBody>
          <a:bodyPr wrap="square" lIns="0" tIns="0" rIns="0" bIns="0" rtlCol="0" anchor="t"/>
          <a:lstStyle/>
          <a:p>
            <a:pPr marL="0" indent="0" algn="l">
              <a:lnSpc>
                <a:spcPts val="2750"/>
              </a:lnSpc>
              <a:buNone/>
            </a:pPr>
            <a:r>
              <a:rPr lang="en-US" sz="1700" dirty="0">
                <a:solidFill>
                  <a:srgbClr val="FFFFFF"/>
                </a:solidFill>
                <a:latin typeface="PT Sans" pitchFamily="34" charset="0"/>
                <a:ea typeface="PT Sans" pitchFamily="34" charset="-122"/>
                <a:cs typeface="PT Sans" pitchFamily="34" charset="-120"/>
              </a:rPr>
              <a:t>L'objectif principal est de réduire le décrochage scolaire et d'améliorer la réussite éducative des jeunes dans les communautés desservies.</a:t>
            </a:r>
            <a:endParaRPr lang="en-US" sz="1700" dirty="0"/>
          </a:p>
        </p:txBody>
      </p:sp>
      <p:sp>
        <p:nvSpPr>
          <p:cNvPr id="6" name="Text 4"/>
          <p:cNvSpPr/>
          <p:nvPr/>
        </p:nvSpPr>
        <p:spPr>
          <a:xfrm>
            <a:off x="5318879" y="1958816"/>
            <a:ext cx="2584490" cy="323017"/>
          </a:xfrm>
          <a:prstGeom prst="rect">
            <a:avLst/>
          </a:prstGeom>
          <a:noFill/>
          <a:ln/>
        </p:spPr>
        <p:txBody>
          <a:bodyPr wrap="none" lIns="0" tIns="0" rIns="0" bIns="0" rtlCol="0" anchor="t"/>
          <a:lstStyle/>
          <a:p>
            <a:pPr marL="0" indent="0" algn="l">
              <a:lnSpc>
                <a:spcPts val="2500"/>
              </a:lnSpc>
              <a:buNone/>
            </a:pPr>
            <a:r>
              <a:rPr lang="en-US" sz="2000" dirty="0">
                <a:solidFill>
                  <a:srgbClr val="FFFFFF"/>
                </a:solidFill>
                <a:latin typeface="Nunito Semi Bold" pitchFamily="34" charset="0"/>
                <a:ea typeface="Nunito Semi Bold" pitchFamily="34" charset="-122"/>
                <a:cs typeface="Nunito Semi Bold" pitchFamily="34" charset="-120"/>
              </a:rPr>
              <a:t>Développement</a:t>
            </a:r>
            <a:endParaRPr lang="en-US" sz="2000" dirty="0"/>
          </a:p>
        </p:txBody>
      </p:sp>
      <p:sp>
        <p:nvSpPr>
          <p:cNvPr id="7" name="Text 5"/>
          <p:cNvSpPr/>
          <p:nvPr/>
        </p:nvSpPr>
        <p:spPr>
          <a:xfrm>
            <a:off x="5318879" y="2501503"/>
            <a:ext cx="4006334" cy="1757363"/>
          </a:xfrm>
          <a:prstGeom prst="rect">
            <a:avLst/>
          </a:prstGeom>
          <a:noFill/>
          <a:ln/>
        </p:spPr>
        <p:txBody>
          <a:bodyPr wrap="square" lIns="0" tIns="0" rIns="0" bIns="0" rtlCol="0" anchor="t"/>
          <a:lstStyle/>
          <a:p>
            <a:pPr marL="0" indent="0" algn="l">
              <a:lnSpc>
                <a:spcPts val="2750"/>
              </a:lnSpc>
              <a:buNone/>
            </a:pPr>
            <a:r>
              <a:rPr lang="en-US" sz="1700" dirty="0">
                <a:solidFill>
                  <a:srgbClr val="FFFFFF"/>
                </a:solidFill>
                <a:latin typeface="PT Sans" pitchFamily="34" charset="0"/>
                <a:ea typeface="PT Sans" pitchFamily="34" charset="-122"/>
                <a:cs typeface="PT Sans" pitchFamily="34" charset="-120"/>
              </a:rPr>
              <a:t>L'association favorise l'insertion socio-économique des jeunes et des femmes par la formation professionnelle, l'encadrement entrepreneurial et le soutien à l'économie locale.</a:t>
            </a:r>
            <a:endParaRPr lang="en-US" sz="1700" dirty="0"/>
          </a:p>
        </p:txBody>
      </p:sp>
      <p:sp>
        <p:nvSpPr>
          <p:cNvPr id="8" name="Text 6"/>
          <p:cNvSpPr/>
          <p:nvPr/>
        </p:nvSpPr>
        <p:spPr>
          <a:xfrm>
            <a:off x="5318879" y="4456509"/>
            <a:ext cx="4006334" cy="1757363"/>
          </a:xfrm>
          <a:prstGeom prst="rect">
            <a:avLst/>
          </a:prstGeom>
          <a:noFill/>
          <a:ln/>
        </p:spPr>
        <p:txBody>
          <a:bodyPr wrap="square" lIns="0" tIns="0" rIns="0" bIns="0" rtlCol="0" anchor="t"/>
          <a:lstStyle/>
          <a:p>
            <a:pPr marL="0" indent="0" algn="l">
              <a:lnSpc>
                <a:spcPts val="2750"/>
              </a:lnSpc>
              <a:buNone/>
            </a:pPr>
            <a:r>
              <a:rPr lang="en-US" sz="1700" dirty="0">
                <a:solidFill>
                  <a:srgbClr val="FFFFFF"/>
                </a:solidFill>
                <a:latin typeface="PT Sans" pitchFamily="34" charset="0"/>
                <a:ea typeface="PT Sans" pitchFamily="34" charset="-122"/>
                <a:cs typeface="PT Sans" pitchFamily="34" charset="-120"/>
              </a:rPr>
              <a:t>Elle encourage également des projets d'autonomisation et de micro-entreprises qui permettent aux bénéficiaires de générer des revenus durables et d'améliorer leurs conditions de vie.</a:t>
            </a:r>
            <a:endParaRPr lang="en-US" sz="1700" dirty="0"/>
          </a:p>
        </p:txBody>
      </p:sp>
      <p:sp>
        <p:nvSpPr>
          <p:cNvPr id="9" name="Text 7"/>
          <p:cNvSpPr/>
          <p:nvPr/>
        </p:nvSpPr>
        <p:spPr>
          <a:xfrm>
            <a:off x="9868852" y="1958816"/>
            <a:ext cx="2745700" cy="323017"/>
          </a:xfrm>
          <a:prstGeom prst="rect">
            <a:avLst/>
          </a:prstGeom>
          <a:noFill/>
          <a:ln/>
        </p:spPr>
        <p:txBody>
          <a:bodyPr wrap="none" lIns="0" tIns="0" rIns="0" bIns="0" rtlCol="0" anchor="t"/>
          <a:lstStyle/>
          <a:p>
            <a:pPr marL="0" indent="0" algn="l">
              <a:lnSpc>
                <a:spcPts val="2500"/>
              </a:lnSpc>
              <a:buNone/>
            </a:pPr>
            <a:r>
              <a:rPr lang="en-US" sz="2000" dirty="0">
                <a:solidFill>
                  <a:srgbClr val="FFFFFF"/>
                </a:solidFill>
                <a:latin typeface="Nunito Semi Bold" pitchFamily="34" charset="0"/>
                <a:ea typeface="Nunito Semi Bold" pitchFamily="34" charset="-122"/>
                <a:cs typeface="Nunito Semi Bold" pitchFamily="34" charset="-120"/>
              </a:rPr>
              <a:t>Méthode d'intervention</a:t>
            </a:r>
            <a:endParaRPr lang="en-US" sz="2000" dirty="0"/>
          </a:p>
        </p:txBody>
      </p:sp>
      <p:sp>
        <p:nvSpPr>
          <p:cNvPr id="10" name="Text 8"/>
          <p:cNvSpPr/>
          <p:nvPr/>
        </p:nvSpPr>
        <p:spPr>
          <a:xfrm>
            <a:off x="9868852" y="2501503"/>
            <a:ext cx="4006334" cy="2108835"/>
          </a:xfrm>
          <a:prstGeom prst="rect">
            <a:avLst/>
          </a:prstGeom>
          <a:noFill/>
          <a:ln/>
        </p:spPr>
        <p:txBody>
          <a:bodyPr wrap="square" lIns="0" tIns="0" rIns="0" bIns="0" rtlCol="0" anchor="t"/>
          <a:lstStyle/>
          <a:p>
            <a:pPr marL="0" indent="0" algn="l">
              <a:lnSpc>
                <a:spcPts val="2750"/>
              </a:lnSpc>
              <a:buNone/>
            </a:pPr>
            <a:r>
              <a:rPr lang="en-US" sz="1700" dirty="0">
                <a:solidFill>
                  <a:srgbClr val="FFFFFF"/>
                </a:solidFill>
                <a:latin typeface="PT Sans" pitchFamily="34" charset="0"/>
                <a:ea typeface="PT Sans" pitchFamily="34" charset="-122"/>
                <a:cs typeface="PT Sans" pitchFamily="34" charset="-120"/>
              </a:rPr>
              <a:t>APED intervient par la formation, l'orientation et l'accompagnement personnalisé des bénéficiaires. L'association organise des ateliers pratiques, des sessions de mentorat et des campagnes de sensibilisation.</a:t>
            </a:r>
            <a:endParaRPr lang="en-US" sz="1700" dirty="0"/>
          </a:p>
        </p:txBody>
      </p:sp>
      <p:sp>
        <p:nvSpPr>
          <p:cNvPr id="11" name="Text 9"/>
          <p:cNvSpPr/>
          <p:nvPr/>
        </p:nvSpPr>
        <p:spPr>
          <a:xfrm>
            <a:off x="9868852" y="4807982"/>
            <a:ext cx="4006334" cy="1405890"/>
          </a:xfrm>
          <a:prstGeom prst="rect">
            <a:avLst/>
          </a:prstGeom>
          <a:noFill/>
          <a:ln/>
        </p:spPr>
        <p:txBody>
          <a:bodyPr wrap="square" lIns="0" tIns="0" rIns="0" bIns="0" rtlCol="0" anchor="t"/>
          <a:lstStyle/>
          <a:p>
            <a:pPr marL="0" indent="0" algn="l">
              <a:lnSpc>
                <a:spcPts val="2750"/>
              </a:lnSpc>
              <a:buNone/>
            </a:pPr>
            <a:r>
              <a:rPr lang="en-US" sz="1700" dirty="0">
                <a:solidFill>
                  <a:srgbClr val="FFFFFF"/>
                </a:solidFill>
                <a:latin typeface="PT Sans" pitchFamily="34" charset="0"/>
                <a:ea typeface="PT Sans" pitchFamily="34" charset="-122"/>
                <a:cs typeface="PT Sans" pitchFamily="34" charset="-120"/>
              </a:rPr>
              <a:t>L'approche est centrée sur l'action participative et le renforcement des capacités des communautés, en mobilisant des experts et des bénévoles locaux.</a:t>
            </a:r>
            <a:endParaRPr lang="en-US" sz="1700" dirty="0"/>
          </a:p>
        </p:txBody>
      </p:sp>
      <p:sp>
        <p:nvSpPr>
          <p:cNvPr id="12" name="ZoneTexte 11">
            <a:extLst>
              <a:ext uri="{FF2B5EF4-FFF2-40B4-BE49-F238E27FC236}">
                <a16:creationId xmlns:a16="http://schemas.microsoft.com/office/drawing/2014/main" id="{4CE90B40-C909-A41F-6274-BBB9DB7363FF}"/>
              </a:ext>
            </a:extLst>
          </p:cNvPr>
          <p:cNvSpPr txBox="1"/>
          <p:nvPr/>
        </p:nvSpPr>
        <p:spPr>
          <a:xfrm>
            <a:off x="12614552" y="7710311"/>
            <a:ext cx="2015848" cy="519289"/>
          </a:xfrm>
          <a:prstGeom prst="rect">
            <a:avLst/>
          </a:prstGeom>
          <a:solidFill>
            <a:srgbClr val="00002E"/>
          </a:solidFill>
        </p:spPr>
        <p:txBody>
          <a:bodyPr wrap="square" rtlCol="0">
            <a:spAutoFit/>
          </a:bodyPr>
          <a:lstStyle/>
          <a:p>
            <a:endParaRPr lang="fr-CM"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88194" y="619363"/>
            <a:ext cx="5555099" cy="662226"/>
          </a:xfrm>
          <a:prstGeom prst="rect">
            <a:avLst/>
          </a:prstGeom>
          <a:noFill/>
          <a:ln/>
        </p:spPr>
        <p:txBody>
          <a:bodyPr wrap="none" lIns="0" tIns="0" rIns="0" bIns="0" rtlCol="0" anchor="t"/>
          <a:lstStyle/>
          <a:p>
            <a:pPr marL="0" indent="0" algn="l">
              <a:lnSpc>
                <a:spcPts val="5200"/>
              </a:lnSpc>
              <a:buNone/>
            </a:pPr>
            <a:r>
              <a:rPr lang="en-US" sz="4150" dirty="0">
                <a:solidFill>
                  <a:srgbClr val="FFFFFF"/>
                </a:solidFill>
                <a:latin typeface="Nunito Semi Bold" pitchFamily="34" charset="0"/>
                <a:ea typeface="Nunito Semi Bold" pitchFamily="34" charset="-122"/>
                <a:cs typeface="Nunito Semi Bold" pitchFamily="34" charset="-120"/>
              </a:rPr>
              <a:t>Partenaires et Réseaux</a:t>
            </a:r>
            <a:endParaRPr lang="en-US" sz="4150" dirty="0"/>
          </a:p>
        </p:txBody>
      </p:sp>
      <p:pic>
        <p:nvPicPr>
          <p:cNvPr id="4" name="Image 1" descr="preencoded.png"/>
          <p:cNvPicPr>
            <a:picLocks noChangeAspect="1"/>
          </p:cNvPicPr>
          <p:nvPr/>
        </p:nvPicPr>
        <p:blipFill>
          <a:blip r:embed="rId4"/>
          <a:stretch>
            <a:fillRect/>
          </a:stretch>
        </p:blipFill>
        <p:spPr>
          <a:xfrm>
            <a:off x="788194" y="1619369"/>
            <a:ext cx="1125974" cy="1996916"/>
          </a:xfrm>
          <a:prstGeom prst="rect">
            <a:avLst/>
          </a:prstGeom>
        </p:spPr>
      </p:pic>
      <p:sp>
        <p:nvSpPr>
          <p:cNvPr id="5" name="Text 1"/>
          <p:cNvSpPr/>
          <p:nvPr/>
        </p:nvSpPr>
        <p:spPr>
          <a:xfrm>
            <a:off x="2251948" y="1844516"/>
            <a:ext cx="2649379" cy="331113"/>
          </a:xfrm>
          <a:prstGeom prst="rect">
            <a:avLst/>
          </a:prstGeom>
          <a:noFill/>
          <a:ln/>
        </p:spPr>
        <p:txBody>
          <a:bodyPr wrap="none" lIns="0" tIns="0" rIns="0" bIns="0" rtlCol="0" anchor="t"/>
          <a:lstStyle/>
          <a:p>
            <a:pPr marL="0" indent="0" algn="l">
              <a:lnSpc>
                <a:spcPts val="2600"/>
              </a:lnSpc>
              <a:buNone/>
            </a:pPr>
            <a:r>
              <a:rPr lang="en-US" sz="2050" dirty="0">
                <a:solidFill>
                  <a:srgbClr val="FFFFFF"/>
                </a:solidFill>
                <a:latin typeface="Nunito Semi Bold" pitchFamily="34" charset="0"/>
                <a:ea typeface="Nunito Semi Bold" pitchFamily="34" charset="-122"/>
                <a:cs typeface="Nunito Semi Bold" pitchFamily="34" charset="-120"/>
              </a:rPr>
              <a:t>Autorités Publiques</a:t>
            </a:r>
            <a:endParaRPr lang="en-US" sz="2050" dirty="0"/>
          </a:p>
        </p:txBody>
      </p:sp>
      <p:sp>
        <p:nvSpPr>
          <p:cNvPr id="6" name="Text 2"/>
          <p:cNvSpPr/>
          <p:nvPr/>
        </p:nvSpPr>
        <p:spPr>
          <a:xfrm>
            <a:off x="2251948" y="2310646"/>
            <a:ext cx="6103858" cy="1080492"/>
          </a:xfrm>
          <a:prstGeom prst="rect">
            <a:avLst/>
          </a:prstGeom>
          <a:noFill/>
          <a:ln/>
        </p:spPr>
        <p:txBody>
          <a:bodyPr wrap="square" lIns="0" tIns="0" rIns="0" bIns="0" rtlCol="0" anchor="t"/>
          <a:lstStyle/>
          <a:p>
            <a:pPr marL="0" indent="0" algn="l">
              <a:lnSpc>
                <a:spcPts val="2800"/>
              </a:lnSpc>
              <a:buNone/>
            </a:pPr>
            <a:r>
              <a:rPr lang="en-US" sz="1750" dirty="0">
                <a:solidFill>
                  <a:srgbClr val="FFFFFF"/>
                </a:solidFill>
                <a:latin typeface="PT Sans" pitchFamily="34" charset="0"/>
                <a:ea typeface="PT Sans" pitchFamily="34" charset="-122"/>
                <a:cs typeface="PT Sans" pitchFamily="34" charset="-120"/>
              </a:rPr>
              <a:t>Collaboration avec les Ministères, les collectivités locales et les administrations régionales pour coordonner les efforts sur le terrain</a:t>
            </a:r>
            <a:endParaRPr lang="en-US" sz="1750" dirty="0"/>
          </a:p>
        </p:txBody>
      </p:sp>
      <p:pic>
        <p:nvPicPr>
          <p:cNvPr id="7" name="Image 2" descr="preencoded.png"/>
          <p:cNvPicPr>
            <a:picLocks noChangeAspect="1"/>
          </p:cNvPicPr>
          <p:nvPr/>
        </p:nvPicPr>
        <p:blipFill>
          <a:blip r:embed="rId5"/>
          <a:stretch>
            <a:fillRect/>
          </a:stretch>
        </p:blipFill>
        <p:spPr>
          <a:xfrm>
            <a:off x="788194" y="3616285"/>
            <a:ext cx="1125974" cy="1996916"/>
          </a:xfrm>
          <a:prstGeom prst="rect">
            <a:avLst/>
          </a:prstGeom>
        </p:spPr>
      </p:pic>
      <p:sp>
        <p:nvSpPr>
          <p:cNvPr id="8" name="Text 3"/>
          <p:cNvSpPr/>
          <p:nvPr/>
        </p:nvSpPr>
        <p:spPr>
          <a:xfrm>
            <a:off x="2251948" y="3841433"/>
            <a:ext cx="3564731" cy="331113"/>
          </a:xfrm>
          <a:prstGeom prst="rect">
            <a:avLst/>
          </a:prstGeom>
          <a:noFill/>
          <a:ln/>
        </p:spPr>
        <p:txBody>
          <a:bodyPr wrap="none" lIns="0" tIns="0" rIns="0" bIns="0" rtlCol="0" anchor="t"/>
          <a:lstStyle/>
          <a:p>
            <a:pPr marL="0" indent="0" algn="l">
              <a:lnSpc>
                <a:spcPts val="2600"/>
              </a:lnSpc>
              <a:buNone/>
            </a:pPr>
            <a:r>
              <a:rPr lang="en-US" sz="2050" dirty="0">
                <a:solidFill>
                  <a:srgbClr val="FFFFFF"/>
                </a:solidFill>
                <a:latin typeface="Nunito Semi Bold" pitchFamily="34" charset="0"/>
                <a:ea typeface="Nunito Semi Bold" pitchFamily="34" charset="-122"/>
                <a:cs typeface="Nunito Semi Bold" pitchFamily="34" charset="-120"/>
              </a:rPr>
              <a:t>Organisations Internationales</a:t>
            </a:r>
            <a:endParaRPr lang="en-US" sz="2050" dirty="0"/>
          </a:p>
        </p:txBody>
      </p:sp>
      <p:sp>
        <p:nvSpPr>
          <p:cNvPr id="9" name="Text 4"/>
          <p:cNvSpPr/>
          <p:nvPr/>
        </p:nvSpPr>
        <p:spPr>
          <a:xfrm>
            <a:off x="2251948" y="4307562"/>
            <a:ext cx="6103858" cy="1080492"/>
          </a:xfrm>
          <a:prstGeom prst="rect">
            <a:avLst/>
          </a:prstGeom>
          <a:noFill/>
          <a:ln/>
        </p:spPr>
        <p:txBody>
          <a:bodyPr wrap="square" lIns="0" tIns="0" rIns="0" bIns="0" rtlCol="0" anchor="t"/>
          <a:lstStyle/>
          <a:p>
            <a:pPr marL="0" indent="0" algn="l">
              <a:lnSpc>
                <a:spcPts val="2800"/>
              </a:lnSpc>
              <a:buNone/>
            </a:pPr>
            <a:r>
              <a:rPr lang="en-US" sz="1750" dirty="0">
                <a:solidFill>
                  <a:srgbClr val="FFFFFF"/>
                </a:solidFill>
                <a:latin typeface="PT Sans" pitchFamily="34" charset="0"/>
                <a:ea typeface="PT Sans" pitchFamily="34" charset="-122"/>
                <a:cs typeface="PT Sans" pitchFamily="34" charset="-120"/>
              </a:rPr>
              <a:t>Partenariats possibles avec des organismes telsque  l'UNESCO, l'UNICEF et d'autres agences pour financer des projets éducatifs et de développement durable</a:t>
            </a:r>
            <a:endParaRPr lang="en-US" sz="1750" dirty="0"/>
          </a:p>
        </p:txBody>
      </p:sp>
      <p:pic>
        <p:nvPicPr>
          <p:cNvPr id="10" name="Image 3" descr="preencoded.png"/>
          <p:cNvPicPr>
            <a:picLocks noChangeAspect="1"/>
          </p:cNvPicPr>
          <p:nvPr/>
        </p:nvPicPr>
        <p:blipFill>
          <a:blip r:embed="rId6"/>
          <a:stretch>
            <a:fillRect/>
          </a:stretch>
        </p:blipFill>
        <p:spPr>
          <a:xfrm>
            <a:off x="788194" y="5613202"/>
            <a:ext cx="1125974" cy="1996916"/>
          </a:xfrm>
          <a:prstGeom prst="rect">
            <a:avLst/>
          </a:prstGeom>
        </p:spPr>
      </p:pic>
      <p:sp>
        <p:nvSpPr>
          <p:cNvPr id="11" name="Text 5"/>
          <p:cNvSpPr/>
          <p:nvPr/>
        </p:nvSpPr>
        <p:spPr>
          <a:xfrm>
            <a:off x="2251948" y="5838349"/>
            <a:ext cx="2649379" cy="331113"/>
          </a:xfrm>
          <a:prstGeom prst="rect">
            <a:avLst/>
          </a:prstGeom>
          <a:noFill/>
          <a:ln/>
        </p:spPr>
        <p:txBody>
          <a:bodyPr wrap="none" lIns="0" tIns="0" rIns="0" bIns="0" rtlCol="0" anchor="t"/>
          <a:lstStyle/>
          <a:p>
            <a:pPr marL="0" indent="0" algn="l">
              <a:lnSpc>
                <a:spcPts val="2600"/>
              </a:lnSpc>
              <a:buNone/>
            </a:pPr>
            <a:r>
              <a:rPr lang="en-US" sz="2050" dirty="0">
                <a:solidFill>
                  <a:srgbClr val="FFFFFF"/>
                </a:solidFill>
                <a:latin typeface="Nunito Semi Bold" pitchFamily="34" charset="0"/>
                <a:ea typeface="Nunito Semi Bold" pitchFamily="34" charset="-122"/>
                <a:cs typeface="Nunito Semi Bold" pitchFamily="34" charset="-120"/>
              </a:rPr>
              <a:t>Acteurs Locaux</a:t>
            </a:r>
            <a:endParaRPr lang="en-US" sz="2050" dirty="0"/>
          </a:p>
        </p:txBody>
      </p:sp>
      <p:sp>
        <p:nvSpPr>
          <p:cNvPr id="12" name="Text 6"/>
          <p:cNvSpPr/>
          <p:nvPr/>
        </p:nvSpPr>
        <p:spPr>
          <a:xfrm>
            <a:off x="2251948" y="6304478"/>
            <a:ext cx="6103858" cy="1080492"/>
          </a:xfrm>
          <a:prstGeom prst="rect">
            <a:avLst/>
          </a:prstGeom>
          <a:noFill/>
          <a:ln/>
        </p:spPr>
        <p:txBody>
          <a:bodyPr wrap="square" lIns="0" tIns="0" rIns="0" bIns="0" rtlCol="0" anchor="t"/>
          <a:lstStyle/>
          <a:p>
            <a:pPr marL="0" indent="0" algn="l">
              <a:lnSpc>
                <a:spcPts val="2800"/>
              </a:lnSpc>
              <a:buNone/>
            </a:pPr>
            <a:r>
              <a:rPr lang="en-US" sz="1750" dirty="0">
                <a:solidFill>
                  <a:srgbClr val="FFFFFF"/>
                </a:solidFill>
                <a:latin typeface="PT Sans" pitchFamily="34" charset="0"/>
                <a:ea typeface="PT Sans" pitchFamily="34" charset="-122"/>
                <a:cs typeface="PT Sans" pitchFamily="34" charset="-120"/>
              </a:rPr>
              <a:t>Réseaux d'écoles, d'ONG locales, d'associations communautaires et d'entreprises privées soutenant la mission d'APED</a:t>
            </a:r>
            <a:endParaRPr lang="en-US" sz="17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1000"/>
                                        <p:tgtEl>
                                          <p:spTgt spid="11"/>
                                        </p:tgtEl>
                                      </p:cBhvr>
                                    </p:animEffect>
                                    <p:anim calcmode="lin" valueType="num">
                                      <p:cBhvr>
                                        <p:cTn id="52" dur="1000" fill="hold"/>
                                        <p:tgtEl>
                                          <p:spTgt spid="11"/>
                                        </p:tgtEl>
                                        <p:attrNameLst>
                                          <p:attrName>ppt_x</p:attrName>
                                        </p:attrNameLst>
                                      </p:cBhvr>
                                      <p:tavLst>
                                        <p:tav tm="0">
                                          <p:val>
                                            <p:strVal val="#ppt_x"/>
                                          </p:val>
                                        </p:tav>
                                        <p:tav tm="100000">
                                          <p:val>
                                            <p:strVal val="#ppt_x"/>
                                          </p:val>
                                        </p:tav>
                                      </p:tavLst>
                                    </p:anim>
                                    <p:anim calcmode="lin" valueType="num">
                                      <p:cBhvr>
                                        <p:cTn id="53" dur="1000" fill="hold"/>
                                        <p:tgtEl>
                                          <p:spTgt spid="11"/>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1000"/>
                                        <p:tgtEl>
                                          <p:spTgt spid="12"/>
                                        </p:tgtEl>
                                      </p:cBhvr>
                                    </p:animEffect>
                                    <p:anim calcmode="lin" valueType="num">
                                      <p:cBhvr>
                                        <p:cTn id="57" dur="1000" fill="hold"/>
                                        <p:tgtEl>
                                          <p:spTgt spid="12"/>
                                        </p:tgtEl>
                                        <p:attrNameLst>
                                          <p:attrName>ppt_x</p:attrName>
                                        </p:attrNameLst>
                                      </p:cBhvr>
                                      <p:tavLst>
                                        <p:tav tm="0">
                                          <p:val>
                                            <p:strVal val="#ppt_x"/>
                                          </p:val>
                                        </p:tav>
                                        <p:tav tm="100000">
                                          <p:val>
                                            <p:strVal val="#ppt_x"/>
                                          </p:val>
                                        </p:tav>
                                      </p:tavLst>
                                    </p:anim>
                                    <p:anim calcmode="lin" valueType="num">
                                      <p:cBhvr>
                                        <p:cTn id="5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8" grpId="0" animBg="1"/>
      <p:bldP spid="9" grpId="0" animBg="1"/>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37724" y="1087160"/>
            <a:ext cx="5632490" cy="704017"/>
          </a:xfrm>
          <a:prstGeom prst="rect">
            <a:avLst/>
          </a:prstGeom>
          <a:noFill/>
          <a:ln/>
        </p:spPr>
        <p:txBody>
          <a:bodyPr wrap="none" lIns="0" tIns="0" rIns="0" bIns="0" rtlCol="0" anchor="t"/>
          <a:lstStyle/>
          <a:p>
            <a:pPr marL="0" indent="0" algn="l">
              <a:lnSpc>
                <a:spcPts val="5500"/>
              </a:lnSpc>
              <a:buNone/>
            </a:pPr>
            <a:r>
              <a:rPr lang="en-US" sz="4400" dirty="0">
                <a:solidFill>
                  <a:srgbClr val="FFFFFF"/>
                </a:solidFill>
                <a:latin typeface="Nunito Semi Bold" pitchFamily="34" charset="0"/>
                <a:ea typeface="Nunito Semi Bold" pitchFamily="34" charset="-122"/>
                <a:cs typeface="Nunito Semi Bold" pitchFamily="34" charset="-120"/>
              </a:rPr>
              <a:t>Activités et Résultats</a:t>
            </a:r>
            <a:endParaRPr lang="en-US" sz="4400" dirty="0"/>
          </a:p>
        </p:txBody>
      </p:sp>
      <p:pic>
        <p:nvPicPr>
          <p:cNvPr id="3" name="Image 0" descr="preencoded.png"/>
          <p:cNvPicPr>
            <a:picLocks noChangeAspect="1"/>
          </p:cNvPicPr>
          <p:nvPr/>
        </p:nvPicPr>
        <p:blipFill>
          <a:blip r:embed="rId3"/>
          <a:stretch>
            <a:fillRect/>
          </a:stretch>
        </p:blipFill>
        <p:spPr>
          <a:xfrm>
            <a:off x="837724" y="2269927"/>
            <a:ext cx="4118848" cy="2545556"/>
          </a:xfrm>
          <a:prstGeom prst="rect">
            <a:avLst/>
          </a:prstGeom>
        </p:spPr>
      </p:pic>
      <p:sp>
        <p:nvSpPr>
          <p:cNvPr id="4" name="Text 1"/>
          <p:cNvSpPr/>
          <p:nvPr/>
        </p:nvSpPr>
        <p:spPr>
          <a:xfrm>
            <a:off x="837724" y="5114687"/>
            <a:ext cx="2816185" cy="351949"/>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Nunito Semi Bold" pitchFamily="34" charset="0"/>
                <a:ea typeface="Nunito Semi Bold" pitchFamily="34" charset="-122"/>
                <a:cs typeface="Nunito Semi Bold" pitchFamily="34" charset="-120"/>
              </a:rPr>
              <a:t>Sensibilisation</a:t>
            </a:r>
            <a:endParaRPr lang="en-US" sz="2200" dirty="0"/>
          </a:p>
        </p:txBody>
      </p:sp>
      <p:sp>
        <p:nvSpPr>
          <p:cNvPr id="5" name="Text 2"/>
          <p:cNvSpPr/>
          <p:nvPr/>
        </p:nvSpPr>
        <p:spPr>
          <a:xfrm>
            <a:off x="837724" y="5610225"/>
            <a:ext cx="4118848" cy="1532096"/>
          </a:xfrm>
          <a:prstGeom prst="rect">
            <a:avLst/>
          </a:prstGeom>
          <a:noFill/>
          <a:ln/>
        </p:spPr>
        <p:txBody>
          <a:bodyPr wrap="square" lIns="0" tIns="0" rIns="0" bIns="0" rtlCol="0" anchor="t"/>
          <a:lstStyle/>
          <a:p>
            <a:pPr marL="0" indent="0" algn="l">
              <a:lnSpc>
                <a:spcPts val="3000"/>
              </a:lnSpc>
              <a:buNone/>
            </a:pPr>
            <a:r>
              <a:rPr lang="en-US" sz="1850" dirty="0">
                <a:solidFill>
                  <a:srgbClr val="FFFFFF"/>
                </a:solidFill>
                <a:latin typeface="PT Sans" pitchFamily="34" charset="0"/>
                <a:ea typeface="PT Sans" pitchFamily="34" charset="-122"/>
                <a:cs typeface="PT Sans" pitchFamily="34" charset="-120"/>
              </a:rPr>
              <a:t>Campagnes dans les écoles et villages sur l'importance de l'éducation et de la formation, ateliers sur les droits et le bien-être des femmes</a:t>
            </a:r>
            <a:endParaRPr lang="en-US" sz="1850" dirty="0"/>
          </a:p>
        </p:txBody>
      </p:sp>
      <p:pic>
        <p:nvPicPr>
          <p:cNvPr id="6" name="Image 1" descr="preencoded.png"/>
          <p:cNvPicPr>
            <a:picLocks noChangeAspect="1"/>
          </p:cNvPicPr>
          <p:nvPr/>
        </p:nvPicPr>
        <p:blipFill>
          <a:blip r:embed="rId4"/>
          <a:stretch>
            <a:fillRect/>
          </a:stretch>
        </p:blipFill>
        <p:spPr>
          <a:xfrm>
            <a:off x="5255776" y="2269927"/>
            <a:ext cx="4118848" cy="2545556"/>
          </a:xfrm>
          <a:prstGeom prst="rect">
            <a:avLst/>
          </a:prstGeom>
        </p:spPr>
      </p:pic>
      <p:sp>
        <p:nvSpPr>
          <p:cNvPr id="7" name="Text 3"/>
          <p:cNvSpPr/>
          <p:nvPr/>
        </p:nvSpPr>
        <p:spPr>
          <a:xfrm>
            <a:off x="5255776" y="5114687"/>
            <a:ext cx="2816185" cy="351949"/>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Nunito Semi Bold" pitchFamily="34" charset="0"/>
                <a:ea typeface="Nunito Semi Bold" pitchFamily="34" charset="-122"/>
                <a:cs typeface="Nunito Semi Bold" pitchFamily="34" charset="-120"/>
              </a:rPr>
              <a:t>Soutien Scolaire</a:t>
            </a:r>
            <a:endParaRPr lang="en-US" sz="2200" dirty="0"/>
          </a:p>
        </p:txBody>
      </p:sp>
      <p:sp>
        <p:nvSpPr>
          <p:cNvPr id="8" name="Text 4"/>
          <p:cNvSpPr/>
          <p:nvPr/>
        </p:nvSpPr>
        <p:spPr>
          <a:xfrm>
            <a:off x="5255776" y="5610225"/>
            <a:ext cx="4118848" cy="1149072"/>
          </a:xfrm>
          <a:prstGeom prst="rect">
            <a:avLst/>
          </a:prstGeom>
          <a:noFill/>
          <a:ln/>
        </p:spPr>
        <p:txBody>
          <a:bodyPr wrap="square" lIns="0" tIns="0" rIns="0" bIns="0" rtlCol="0" anchor="t"/>
          <a:lstStyle/>
          <a:p>
            <a:pPr marL="0" indent="0" algn="l">
              <a:lnSpc>
                <a:spcPts val="3000"/>
              </a:lnSpc>
              <a:buNone/>
            </a:pPr>
            <a:r>
              <a:rPr lang="en-US" sz="1850" dirty="0">
                <a:solidFill>
                  <a:srgbClr val="FFFFFF"/>
                </a:solidFill>
                <a:latin typeface="PT Sans" pitchFamily="34" charset="0"/>
                <a:ea typeface="PT Sans" pitchFamily="34" charset="-122"/>
                <a:cs typeface="PT Sans" pitchFamily="34" charset="-120"/>
              </a:rPr>
              <a:t>Sessions de tutorat et clubs d'étude pour aider les élèves en difficultés, distribution de fournitures scolaires</a:t>
            </a:r>
            <a:endParaRPr lang="en-US" sz="1850" dirty="0"/>
          </a:p>
        </p:txBody>
      </p:sp>
      <p:pic>
        <p:nvPicPr>
          <p:cNvPr id="9" name="Image 2" descr="preencoded.png"/>
          <p:cNvPicPr>
            <a:picLocks noChangeAspect="1"/>
          </p:cNvPicPr>
          <p:nvPr/>
        </p:nvPicPr>
        <p:blipFill>
          <a:blip r:embed="rId5"/>
          <a:stretch>
            <a:fillRect/>
          </a:stretch>
        </p:blipFill>
        <p:spPr>
          <a:xfrm>
            <a:off x="9673828" y="2269927"/>
            <a:ext cx="4118848" cy="2545556"/>
          </a:xfrm>
          <a:prstGeom prst="rect">
            <a:avLst/>
          </a:prstGeom>
        </p:spPr>
      </p:pic>
      <p:sp>
        <p:nvSpPr>
          <p:cNvPr id="10" name="Text 5"/>
          <p:cNvSpPr/>
          <p:nvPr/>
        </p:nvSpPr>
        <p:spPr>
          <a:xfrm>
            <a:off x="9673828" y="5114687"/>
            <a:ext cx="3631763" cy="351949"/>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Nunito Semi Bold" pitchFamily="34" charset="0"/>
                <a:ea typeface="Nunito Semi Bold" pitchFamily="34" charset="-122"/>
                <a:cs typeface="Nunito Semi Bold" pitchFamily="34" charset="-120"/>
              </a:rPr>
              <a:t>Formations Professionnelles</a:t>
            </a:r>
            <a:endParaRPr lang="en-US" sz="2200" dirty="0"/>
          </a:p>
        </p:txBody>
      </p:sp>
      <p:sp>
        <p:nvSpPr>
          <p:cNvPr id="11" name="Text 6"/>
          <p:cNvSpPr/>
          <p:nvPr/>
        </p:nvSpPr>
        <p:spPr>
          <a:xfrm>
            <a:off x="9673828" y="5610225"/>
            <a:ext cx="4118848" cy="1149072"/>
          </a:xfrm>
          <a:prstGeom prst="rect">
            <a:avLst/>
          </a:prstGeom>
          <a:noFill/>
          <a:ln/>
        </p:spPr>
        <p:txBody>
          <a:bodyPr wrap="square" lIns="0" tIns="0" rIns="0" bIns="0" rtlCol="0" anchor="t"/>
          <a:lstStyle/>
          <a:p>
            <a:pPr marL="0" indent="0" algn="l">
              <a:lnSpc>
                <a:spcPts val="3000"/>
              </a:lnSpc>
              <a:buNone/>
            </a:pPr>
            <a:r>
              <a:rPr lang="en-US" sz="1850" dirty="0">
                <a:solidFill>
                  <a:srgbClr val="FFFFFF"/>
                </a:solidFill>
                <a:latin typeface="PT Sans" pitchFamily="34" charset="0"/>
                <a:ea typeface="PT Sans" pitchFamily="34" charset="-122"/>
                <a:cs typeface="PT Sans" pitchFamily="34" charset="-120"/>
              </a:rPr>
              <a:t>Ateliers pratiques et stages pour les jeunes dans l'artisanat, l'agriculture durable et les technologies numériques</a:t>
            </a:r>
            <a:endParaRPr lang="en-US" sz="1850" dirty="0"/>
          </a:p>
        </p:txBody>
      </p:sp>
      <p:sp>
        <p:nvSpPr>
          <p:cNvPr id="12" name="ZoneTexte 11">
            <a:extLst>
              <a:ext uri="{FF2B5EF4-FFF2-40B4-BE49-F238E27FC236}">
                <a16:creationId xmlns:a16="http://schemas.microsoft.com/office/drawing/2014/main" id="{181C35B0-D79F-1AD8-F2B5-2DAD742A1EFC}"/>
              </a:ext>
            </a:extLst>
          </p:cNvPr>
          <p:cNvSpPr txBox="1"/>
          <p:nvPr/>
        </p:nvSpPr>
        <p:spPr>
          <a:xfrm>
            <a:off x="12575822" y="7620000"/>
            <a:ext cx="2054578" cy="609600"/>
          </a:xfrm>
          <a:prstGeom prst="rect">
            <a:avLst/>
          </a:prstGeom>
          <a:solidFill>
            <a:srgbClr val="00002E"/>
          </a:solidFill>
        </p:spPr>
        <p:txBody>
          <a:bodyPr wrap="square" rtlCol="0">
            <a:spAutoFit/>
          </a:bodyPr>
          <a:lstStyle/>
          <a:p>
            <a:endParaRPr lang="fr-CM"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1000"/>
                                        <p:tgtEl>
                                          <p:spTgt spid="10"/>
                                        </p:tgtEl>
                                      </p:cBhvr>
                                    </p:animEffect>
                                    <p:anim calcmode="lin" valueType="num">
                                      <p:cBhvr>
                                        <p:cTn id="52" dur="1000" fill="hold"/>
                                        <p:tgtEl>
                                          <p:spTgt spid="10"/>
                                        </p:tgtEl>
                                        <p:attrNameLst>
                                          <p:attrName>ppt_x</p:attrName>
                                        </p:attrNameLst>
                                      </p:cBhvr>
                                      <p:tavLst>
                                        <p:tav tm="0">
                                          <p:val>
                                            <p:strVal val="#ppt_x"/>
                                          </p:val>
                                        </p:tav>
                                        <p:tav tm="100000">
                                          <p:val>
                                            <p:strVal val="#ppt_x"/>
                                          </p:val>
                                        </p:tav>
                                      </p:tavLst>
                                    </p:anim>
                                    <p:anim calcmode="lin" valueType="num">
                                      <p:cBhvr>
                                        <p:cTn id="53" dur="1000" fill="hold"/>
                                        <p:tgtEl>
                                          <p:spTgt spid="1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1000"/>
                                        <p:tgtEl>
                                          <p:spTgt spid="11"/>
                                        </p:tgtEl>
                                      </p:cBhvr>
                                    </p:animEffect>
                                    <p:anim calcmode="lin" valueType="num">
                                      <p:cBhvr>
                                        <p:cTn id="57" dur="1000" fill="hold"/>
                                        <p:tgtEl>
                                          <p:spTgt spid="11"/>
                                        </p:tgtEl>
                                        <p:attrNameLst>
                                          <p:attrName>ppt_x</p:attrName>
                                        </p:attrNameLst>
                                      </p:cBhvr>
                                      <p:tavLst>
                                        <p:tav tm="0">
                                          <p:val>
                                            <p:strVal val="#ppt_x"/>
                                          </p:val>
                                        </p:tav>
                                        <p:tav tm="100000">
                                          <p:val>
                                            <p:strVal val="#ppt_x"/>
                                          </p:val>
                                        </p:tav>
                                      </p:tavLst>
                                    </p:anim>
                                    <p:anim calcmode="lin" valueType="num">
                                      <p:cBhvr>
                                        <p:cTn id="5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7" grpId="0" animBg="1"/>
      <p:bldP spid="8" grpId="0" animBg="1"/>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0695" y="629126"/>
            <a:ext cx="5383173" cy="672822"/>
          </a:xfrm>
          <a:prstGeom prst="rect">
            <a:avLst/>
          </a:prstGeom>
          <a:noFill/>
          <a:ln/>
        </p:spPr>
        <p:txBody>
          <a:bodyPr wrap="none" lIns="0" tIns="0" rIns="0" bIns="0" rtlCol="0" anchor="t"/>
          <a:lstStyle/>
          <a:p>
            <a:pPr marL="0" indent="0" algn="l">
              <a:lnSpc>
                <a:spcPts val="5250"/>
              </a:lnSpc>
              <a:buNone/>
            </a:pPr>
            <a:r>
              <a:rPr lang="en-US" sz="4200" dirty="0">
                <a:solidFill>
                  <a:srgbClr val="FFFFFF"/>
                </a:solidFill>
                <a:latin typeface="Nunito Semi Bold" pitchFamily="34" charset="0"/>
                <a:ea typeface="Nunito Semi Bold" pitchFamily="34" charset="-122"/>
                <a:cs typeface="Nunito Semi Bold" pitchFamily="34" charset="-120"/>
              </a:rPr>
              <a:t>Perspectives d'Avenir</a:t>
            </a:r>
            <a:endParaRPr lang="en-US" sz="4200" dirty="0"/>
          </a:p>
        </p:txBody>
      </p:sp>
      <p:sp>
        <p:nvSpPr>
          <p:cNvPr id="3" name="Shape 1"/>
          <p:cNvSpPr/>
          <p:nvPr/>
        </p:nvSpPr>
        <p:spPr>
          <a:xfrm>
            <a:off x="800695" y="1759506"/>
            <a:ext cx="2171462" cy="1297186"/>
          </a:xfrm>
          <a:prstGeom prst="roundRect">
            <a:avLst>
              <a:gd name="adj" fmla="val 26456"/>
            </a:avLst>
          </a:prstGeom>
          <a:solidFill>
            <a:srgbClr val="00002E"/>
          </a:solidFill>
          <a:ln w="22860">
            <a:solidFill>
              <a:srgbClr val="F2B42D"/>
            </a:solidFill>
            <a:prstDash val="solid"/>
          </a:ln>
        </p:spPr>
      </p:sp>
      <p:pic>
        <p:nvPicPr>
          <p:cNvPr id="4" name="Image 0" descr="preencoded.png"/>
          <p:cNvPicPr>
            <a:picLocks noChangeAspect="1"/>
          </p:cNvPicPr>
          <p:nvPr/>
        </p:nvPicPr>
        <p:blipFill>
          <a:blip r:embed="rId3"/>
          <a:stretch>
            <a:fillRect/>
          </a:stretch>
        </p:blipFill>
        <p:spPr>
          <a:xfrm>
            <a:off x="1725573" y="2207062"/>
            <a:ext cx="321707" cy="402074"/>
          </a:xfrm>
          <a:prstGeom prst="rect">
            <a:avLst/>
          </a:prstGeom>
        </p:spPr>
      </p:pic>
      <p:sp>
        <p:nvSpPr>
          <p:cNvPr id="5" name="Text 2"/>
          <p:cNvSpPr/>
          <p:nvPr/>
        </p:nvSpPr>
        <p:spPr>
          <a:xfrm>
            <a:off x="3200876" y="1988225"/>
            <a:ext cx="3057882" cy="336471"/>
          </a:xfrm>
          <a:prstGeom prst="rect">
            <a:avLst/>
          </a:prstGeom>
          <a:noFill/>
          <a:ln/>
        </p:spPr>
        <p:txBody>
          <a:bodyPr wrap="none" lIns="0" tIns="0" rIns="0" bIns="0" rtlCol="0" anchor="t"/>
          <a:lstStyle/>
          <a:p>
            <a:pPr marL="0" indent="0" algn="l">
              <a:lnSpc>
                <a:spcPts val="2600"/>
              </a:lnSpc>
              <a:buNone/>
            </a:pPr>
            <a:r>
              <a:rPr lang="en-US" sz="2100" dirty="0">
                <a:solidFill>
                  <a:srgbClr val="FFFFFF"/>
                </a:solidFill>
                <a:latin typeface="Nunito Semi Bold" pitchFamily="34" charset="0"/>
                <a:ea typeface="Nunito Semi Bold" pitchFamily="34" charset="-122"/>
                <a:cs typeface="Nunito Semi Bold" pitchFamily="34" charset="-120"/>
              </a:rPr>
              <a:t>Reconnaissance officielle</a:t>
            </a:r>
            <a:endParaRPr lang="en-US" sz="2100" dirty="0"/>
          </a:p>
        </p:txBody>
      </p:sp>
      <p:sp>
        <p:nvSpPr>
          <p:cNvPr id="6" name="Text 3"/>
          <p:cNvSpPr/>
          <p:nvPr/>
        </p:nvSpPr>
        <p:spPr>
          <a:xfrm>
            <a:off x="3200876" y="2461855"/>
            <a:ext cx="4967168" cy="366117"/>
          </a:xfrm>
          <a:prstGeom prst="rect">
            <a:avLst/>
          </a:prstGeom>
          <a:noFill/>
          <a:ln/>
        </p:spPr>
        <p:txBody>
          <a:bodyPr wrap="none" lIns="0" tIns="0" rIns="0" bIns="0" rtlCol="0" anchor="t"/>
          <a:lstStyle/>
          <a:p>
            <a:pPr marL="0" indent="0" algn="l">
              <a:lnSpc>
                <a:spcPts val="2850"/>
              </a:lnSpc>
              <a:buNone/>
            </a:pPr>
            <a:r>
              <a:rPr lang="en-US" sz="1800" dirty="0">
                <a:solidFill>
                  <a:srgbClr val="FFFFFF"/>
                </a:solidFill>
                <a:latin typeface="PT Sans" pitchFamily="34" charset="0"/>
                <a:ea typeface="PT Sans" pitchFamily="34" charset="-122"/>
                <a:cs typeface="PT Sans" pitchFamily="34" charset="-120"/>
              </a:rPr>
              <a:t>Obtenir le statut d'ONG reconnue d'utilité publique</a:t>
            </a:r>
            <a:endParaRPr lang="en-US" sz="1800" dirty="0"/>
          </a:p>
        </p:txBody>
      </p:sp>
      <p:sp>
        <p:nvSpPr>
          <p:cNvPr id="7" name="Shape 4"/>
          <p:cNvSpPr/>
          <p:nvPr/>
        </p:nvSpPr>
        <p:spPr>
          <a:xfrm>
            <a:off x="3086457" y="3041452"/>
            <a:ext cx="10628948" cy="15240"/>
          </a:xfrm>
          <a:prstGeom prst="roundRect">
            <a:avLst>
              <a:gd name="adj" fmla="val 2251860"/>
            </a:avLst>
          </a:prstGeom>
          <a:solidFill>
            <a:srgbClr val="F2B42D"/>
          </a:solidFill>
          <a:ln/>
        </p:spPr>
      </p:sp>
      <p:sp>
        <p:nvSpPr>
          <p:cNvPr id="8" name="Shape 5"/>
          <p:cNvSpPr/>
          <p:nvPr/>
        </p:nvSpPr>
        <p:spPr>
          <a:xfrm>
            <a:off x="800695" y="3170992"/>
            <a:ext cx="4342924" cy="1297186"/>
          </a:xfrm>
          <a:prstGeom prst="roundRect">
            <a:avLst>
              <a:gd name="adj" fmla="val 26456"/>
            </a:avLst>
          </a:prstGeom>
          <a:solidFill>
            <a:srgbClr val="00002E"/>
          </a:solidFill>
          <a:ln w="22860">
            <a:solidFill>
              <a:srgbClr val="006494"/>
            </a:solidFill>
            <a:prstDash val="solid"/>
          </a:ln>
        </p:spPr>
      </p:sp>
      <p:pic>
        <p:nvPicPr>
          <p:cNvPr id="9" name="Image 1" descr="preencoded.png"/>
          <p:cNvPicPr>
            <a:picLocks noChangeAspect="1"/>
          </p:cNvPicPr>
          <p:nvPr/>
        </p:nvPicPr>
        <p:blipFill>
          <a:blip r:embed="rId4"/>
          <a:stretch>
            <a:fillRect/>
          </a:stretch>
        </p:blipFill>
        <p:spPr>
          <a:xfrm>
            <a:off x="2811304" y="3618548"/>
            <a:ext cx="321707" cy="402074"/>
          </a:xfrm>
          <a:prstGeom prst="rect">
            <a:avLst/>
          </a:prstGeom>
        </p:spPr>
      </p:pic>
      <p:sp>
        <p:nvSpPr>
          <p:cNvPr id="10" name="Text 6"/>
          <p:cNvSpPr/>
          <p:nvPr/>
        </p:nvSpPr>
        <p:spPr>
          <a:xfrm>
            <a:off x="5372338" y="3399711"/>
            <a:ext cx="3846314" cy="336471"/>
          </a:xfrm>
          <a:prstGeom prst="rect">
            <a:avLst/>
          </a:prstGeom>
          <a:noFill/>
          <a:ln/>
        </p:spPr>
        <p:txBody>
          <a:bodyPr wrap="none" lIns="0" tIns="0" rIns="0" bIns="0" rtlCol="0" anchor="t"/>
          <a:lstStyle/>
          <a:p>
            <a:pPr marL="0" indent="0" algn="l">
              <a:lnSpc>
                <a:spcPts val="2600"/>
              </a:lnSpc>
              <a:buNone/>
            </a:pPr>
            <a:r>
              <a:rPr lang="en-US" sz="2100" dirty="0">
                <a:solidFill>
                  <a:srgbClr val="FFFFFF"/>
                </a:solidFill>
                <a:latin typeface="Nunito Semi Bold" pitchFamily="34" charset="0"/>
                <a:ea typeface="Nunito Semi Bold" pitchFamily="34" charset="-122"/>
                <a:cs typeface="Nunito Semi Bold" pitchFamily="34" charset="-120"/>
              </a:rPr>
              <a:t>Renforcement des programmes</a:t>
            </a:r>
            <a:endParaRPr lang="en-US" sz="2100" dirty="0"/>
          </a:p>
        </p:txBody>
      </p:sp>
      <p:sp>
        <p:nvSpPr>
          <p:cNvPr id="11" name="Text 7"/>
          <p:cNvSpPr/>
          <p:nvPr/>
        </p:nvSpPr>
        <p:spPr>
          <a:xfrm>
            <a:off x="5372338" y="3873341"/>
            <a:ext cx="4345067" cy="366117"/>
          </a:xfrm>
          <a:prstGeom prst="rect">
            <a:avLst/>
          </a:prstGeom>
          <a:noFill/>
          <a:ln/>
        </p:spPr>
        <p:txBody>
          <a:bodyPr wrap="none" lIns="0" tIns="0" rIns="0" bIns="0" rtlCol="0" anchor="t"/>
          <a:lstStyle/>
          <a:p>
            <a:pPr marL="0" indent="0" algn="l">
              <a:lnSpc>
                <a:spcPts val="2850"/>
              </a:lnSpc>
              <a:buNone/>
            </a:pPr>
            <a:r>
              <a:rPr lang="en-US" sz="1800" dirty="0">
                <a:solidFill>
                  <a:srgbClr val="FFFFFF"/>
                </a:solidFill>
                <a:latin typeface="PT Sans" pitchFamily="34" charset="0"/>
                <a:ea typeface="PT Sans" pitchFamily="34" charset="-122"/>
                <a:cs typeface="PT Sans" pitchFamily="34" charset="-120"/>
              </a:rPr>
              <a:t>Étendre l'offre pour les jeunes et les femmes</a:t>
            </a:r>
            <a:endParaRPr lang="en-US" sz="1800" dirty="0"/>
          </a:p>
        </p:txBody>
      </p:sp>
      <p:sp>
        <p:nvSpPr>
          <p:cNvPr id="12" name="Shape 8"/>
          <p:cNvSpPr/>
          <p:nvPr/>
        </p:nvSpPr>
        <p:spPr>
          <a:xfrm>
            <a:off x="5257919" y="4452938"/>
            <a:ext cx="8457486" cy="15240"/>
          </a:xfrm>
          <a:prstGeom prst="roundRect">
            <a:avLst>
              <a:gd name="adj" fmla="val 2251860"/>
            </a:avLst>
          </a:prstGeom>
          <a:solidFill>
            <a:srgbClr val="006494"/>
          </a:solidFill>
          <a:ln/>
        </p:spPr>
      </p:sp>
      <p:sp>
        <p:nvSpPr>
          <p:cNvPr id="13" name="Shape 9"/>
          <p:cNvSpPr/>
          <p:nvPr/>
        </p:nvSpPr>
        <p:spPr>
          <a:xfrm>
            <a:off x="800695" y="4582478"/>
            <a:ext cx="6514505" cy="1663303"/>
          </a:xfrm>
          <a:prstGeom prst="roundRect">
            <a:avLst>
              <a:gd name="adj" fmla="val 20633"/>
            </a:avLst>
          </a:prstGeom>
          <a:solidFill>
            <a:srgbClr val="00002E"/>
          </a:solidFill>
          <a:ln w="22860">
            <a:solidFill>
              <a:srgbClr val="DD785E"/>
            </a:solidFill>
            <a:prstDash val="solid"/>
          </a:ln>
        </p:spPr>
      </p:sp>
      <p:pic>
        <p:nvPicPr>
          <p:cNvPr id="14" name="Image 2" descr="preencoded.png"/>
          <p:cNvPicPr>
            <a:picLocks noChangeAspect="1"/>
          </p:cNvPicPr>
          <p:nvPr/>
        </p:nvPicPr>
        <p:blipFill>
          <a:blip r:embed="rId5"/>
          <a:stretch>
            <a:fillRect/>
          </a:stretch>
        </p:blipFill>
        <p:spPr>
          <a:xfrm>
            <a:off x="3897035" y="5213033"/>
            <a:ext cx="321707" cy="402074"/>
          </a:xfrm>
          <a:prstGeom prst="rect">
            <a:avLst/>
          </a:prstGeom>
        </p:spPr>
      </p:pic>
      <p:sp>
        <p:nvSpPr>
          <p:cNvPr id="15" name="Text 10"/>
          <p:cNvSpPr/>
          <p:nvPr/>
        </p:nvSpPr>
        <p:spPr>
          <a:xfrm>
            <a:off x="7543919" y="4811197"/>
            <a:ext cx="2855000" cy="336471"/>
          </a:xfrm>
          <a:prstGeom prst="rect">
            <a:avLst/>
          </a:prstGeom>
          <a:noFill/>
          <a:ln/>
        </p:spPr>
        <p:txBody>
          <a:bodyPr wrap="none" lIns="0" tIns="0" rIns="0" bIns="0" rtlCol="0" anchor="t"/>
          <a:lstStyle/>
          <a:p>
            <a:pPr marL="0" indent="0" algn="l">
              <a:lnSpc>
                <a:spcPts val="2600"/>
              </a:lnSpc>
              <a:buNone/>
            </a:pPr>
            <a:r>
              <a:rPr lang="en-US" sz="2100" dirty="0">
                <a:solidFill>
                  <a:srgbClr val="FFFFFF"/>
                </a:solidFill>
                <a:latin typeface="Nunito Semi Bold" pitchFamily="34" charset="0"/>
                <a:ea typeface="Nunito Semi Bold" pitchFamily="34" charset="-122"/>
                <a:cs typeface="Nunito Semi Bold" pitchFamily="34" charset="-120"/>
              </a:rPr>
              <a:t>Contributions aux ODD</a:t>
            </a:r>
            <a:endParaRPr lang="en-US" sz="2100" dirty="0"/>
          </a:p>
        </p:txBody>
      </p:sp>
      <p:sp>
        <p:nvSpPr>
          <p:cNvPr id="16" name="Text 11"/>
          <p:cNvSpPr/>
          <p:nvPr/>
        </p:nvSpPr>
        <p:spPr>
          <a:xfrm>
            <a:off x="7543919" y="5284827"/>
            <a:ext cx="6057067" cy="732234"/>
          </a:xfrm>
          <a:prstGeom prst="rect">
            <a:avLst/>
          </a:prstGeom>
          <a:noFill/>
          <a:ln/>
        </p:spPr>
        <p:txBody>
          <a:bodyPr wrap="square" lIns="0" tIns="0" rIns="0" bIns="0" rtlCol="0" anchor="t"/>
          <a:lstStyle/>
          <a:p>
            <a:pPr marL="0" indent="0" algn="l">
              <a:lnSpc>
                <a:spcPts val="2850"/>
              </a:lnSpc>
              <a:buNone/>
            </a:pPr>
            <a:r>
              <a:rPr lang="en-US" sz="1800" dirty="0">
                <a:solidFill>
                  <a:srgbClr val="FFFFFF"/>
                </a:solidFill>
                <a:latin typeface="PT Sans" pitchFamily="34" charset="0"/>
                <a:ea typeface="PT Sans" pitchFamily="34" charset="-122"/>
                <a:cs typeface="PT Sans" pitchFamily="34" charset="-120"/>
              </a:rPr>
              <a:t>Aligner les actions sur les Objectifs de Développement Durable</a:t>
            </a:r>
            <a:endParaRPr lang="en-US" sz="1800" dirty="0"/>
          </a:p>
        </p:txBody>
      </p:sp>
      <p:sp>
        <p:nvSpPr>
          <p:cNvPr id="17" name="Text 12"/>
          <p:cNvSpPr/>
          <p:nvPr/>
        </p:nvSpPr>
        <p:spPr>
          <a:xfrm>
            <a:off x="800695" y="6503075"/>
            <a:ext cx="13029009" cy="1098352"/>
          </a:xfrm>
          <a:prstGeom prst="rect">
            <a:avLst/>
          </a:prstGeom>
          <a:noFill/>
          <a:ln/>
        </p:spPr>
        <p:txBody>
          <a:bodyPr wrap="square" lIns="0" tIns="0" rIns="0" bIns="0" rtlCol="0" anchor="t"/>
          <a:lstStyle/>
          <a:p>
            <a:pPr marL="0" indent="0" algn="l">
              <a:lnSpc>
                <a:spcPts val="2850"/>
              </a:lnSpc>
              <a:buNone/>
            </a:pPr>
            <a:r>
              <a:rPr lang="en-US" sz="1800" dirty="0">
                <a:solidFill>
                  <a:srgbClr val="FFFFFF"/>
                </a:solidFill>
                <a:latin typeface="PT Sans" pitchFamily="34" charset="0"/>
                <a:ea typeface="PT Sans" pitchFamily="34" charset="-122"/>
                <a:cs typeface="PT Sans" pitchFamily="34" charset="-120"/>
              </a:rPr>
              <a:t>Fidèle à son slogan « Agir ensemble », l'APED continue de bâtir un avenir meilleur en faisant de l'éducation et de l'insertion économique des leviers concrets du progrès social. L'association vise à maximiser l'autonomisation des bénéficiaires à travers plus de formations, des bourses d'études et des programmes d'incubation de projets.</a:t>
            </a:r>
            <a:endParaRPr lang="en-US" sz="1800" dirty="0"/>
          </a:p>
        </p:txBody>
      </p:sp>
      <p:sp>
        <p:nvSpPr>
          <p:cNvPr id="18" name="ZoneTexte 17">
            <a:extLst>
              <a:ext uri="{FF2B5EF4-FFF2-40B4-BE49-F238E27FC236}">
                <a16:creationId xmlns:a16="http://schemas.microsoft.com/office/drawing/2014/main" id="{036B66CD-34A9-A6B8-7AFB-D3AE60A43319}"/>
              </a:ext>
            </a:extLst>
          </p:cNvPr>
          <p:cNvSpPr txBox="1"/>
          <p:nvPr/>
        </p:nvSpPr>
        <p:spPr>
          <a:xfrm>
            <a:off x="12519378" y="7601427"/>
            <a:ext cx="2111022" cy="628173"/>
          </a:xfrm>
          <a:prstGeom prst="rect">
            <a:avLst/>
          </a:prstGeom>
          <a:solidFill>
            <a:srgbClr val="00002E"/>
          </a:solidFill>
        </p:spPr>
        <p:txBody>
          <a:bodyPr wrap="square" rtlCol="0">
            <a:spAutoFit/>
          </a:bodyPr>
          <a:lstStyle/>
          <a:p>
            <a:endParaRPr lang="fr-CM"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22" presetClass="entr" presetSubtype="4"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par>
                                <p:cTn id="24" presetID="22" presetClass="entr" presetSubtype="4"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500"/>
                                        <p:tgtEl>
                                          <p:spTgt spid="8"/>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par>
                                <p:cTn id="33" presetID="22" presetClass="entr" presetSubtype="4"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500"/>
                                        <p:tgtEl>
                                          <p:spTgt spid="14"/>
                                        </p:tgtEl>
                                      </p:cBhvr>
                                    </p:animEffect>
                                  </p:childTnLst>
                                </p:cTn>
                              </p:par>
                              <p:par>
                                <p:cTn id="41" presetID="22" presetClass="entr" presetSubtype="4"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down)">
                                      <p:cBhvr>
                                        <p:cTn id="43" dur="500"/>
                                        <p:tgtEl>
                                          <p:spTgt spid="13"/>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down)">
                                      <p:cBhvr>
                                        <p:cTn id="46" dur="500"/>
                                        <p:tgtEl>
                                          <p:spTgt spid="15"/>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down)">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6" presetClass="entr" presetSubtype="16" fill="hold" grpId="0" nodeType="click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circle(in)">
                                      <p:cBhvr>
                                        <p:cTn id="54"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10" grpId="0" animBg="1"/>
      <p:bldP spid="11" grpId="0" animBg="1"/>
      <p:bldP spid="15" grpId="0" animBg="1"/>
      <p:bldP spid="16" grpId="0" animBg="1"/>
      <p:bldP spid="1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1814</TotalTime>
  <Words>1150</Words>
  <Application>Microsoft Office PowerPoint</Application>
  <PresentationFormat>Personnalisé</PresentationFormat>
  <Paragraphs>121</Paragraphs>
  <Slides>21</Slides>
  <Notes>20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21</vt:i4>
      </vt:variant>
    </vt:vector>
  </HeadingPairs>
  <TitlesOfParts>
    <vt:vector size="29" baseType="lpstr">
      <vt:lpstr>Nunito Semi Bold</vt:lpstr>
      <vt:lpstr>Sora Medium</vt:lpstr>
      <vt:lpstr>Times New Roman</vt:lpstr>
      <vt:lpstr>Algerian</vt:lpstr>
      <vt:lpstr>Wingdings</vt:lpstr>
      <vt:lpstr>PT Sans</vt:lpstr>
      <vt:lpstr>Arial</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Ing. SOULEYMANOU M</dc:creator>
  <cp:lastModifiedBy>SOULEYMANOU MANSOUROU</cp:lastModifiedBy>
  <cp:revision>4</cp:revision>
  <dcterms:created xsi:type="dcterms:W3CDTF">2025-05-05T20:44:40Z</dcterms:created>
  <dcterms:modified xsi:type="dcterms:W3CDTF">2025-05-10T11:37:22Z</dcterms:modified>
</cp:coreProperties>
</file>